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Comfortaa"/>
      <p:regular r:id="rId8"/>
      <p:bold r:id="rId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0" roundtripDataSignature="AMtx7mhWi4uuqkAln6IpBuAK1EsIWUr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customschemas.google.com/relationships/presentationmetadata" Target="metadata"/><Relationship Id="rId9" Type="http://schemas.openxmlformats.org/officeDocument/2006/relationships/font" Target="fonts/Comfortaa-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Comfortaa-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 name="Google Shape;7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p:nvPr/>
        </p:nvSpPr>
        <p:spPr>
          <a:xfrm>
            <a:off x="168100" y="145675"/>
            <a:ext cx="87630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
          <p:cNvSpPr/>
          <p:nvPr/>
        </p:nvSpPr>
        <p:spPr>
          <a:xfrm>
            <a:off x="257394" y="206882"/>
            <a:ext cx="8629200" cy="47745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1"/>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GB" sz="1500" u="none" cap="none" strike="noStrike">
                <a:solidFill>
                  <a:srgbClr val="FFFFFF"/>
                </a:solidFill>
                <a:latin typeface="Trebuchet MS"/>
                <a:ea typeface="Trebuchet MS"/>
                <a:cs typeface="Trebuchet MS"/>
                <a:sym typeface="Trebuchet MS"/>
              </a:rPr>
              <a:t>English</a:t>
            </a:r>
            <a:endParaRPr b="1" i="0" sz="1500" u="none" cap="none" strike="noStrike">
              <a:solidFill>
                <a:srgbClr val="FFFFFF"/>
              </a:solidFill>
              <a:latin typeface="Trebuchet MS"/>
              <a:ea typeface="Trebuchet MS"/>
              <a:cs typeface="Trebuchet MS"/>
              <a:sym typeface="Trebuchet MS"/>
            </a:endParaRPr>
          </a:p>
        </p:txBody>
      </p:sp>
      <p:sp>
        <p:nvSpPr>
          <p:cNvPr id="57" name="Google Shape;57;p1"/>
          <p:cNvSpPr/>
          <p:nvPr/>
        </p:nvSpPr>
        <p:spPr>
          <a:xfrm>
            <a:off x="762000" y="863525"/>
            <a:ext cx="1905000" cy="16140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800"/>
              </a:spcBef>
              <a:spcAft>
                <a:spcPts val="0"/>
              </a:spcAft>
              <a:buClr>
                <a:schemeClr val="dk1"/>
              </a:buClr>
              <a:buSzPts val="1200"/>
              <a:buFont typeface="Arial"/>
              <a:buNone/>
            </a:pPr>
            <a:r>
              <a:rPr lang="en-GB" sz="750">
                <a:solidFill>
                  <a:schemeClr val="lt1"/>
                </a:solidFill>
                <a:latin typeface="Trebuchet MS"/>
                <a:ea typeface="Trebuchet MS"/>
                <a:cs typeface="Trebuchet MS"/>
                <a:sym typeface="Trebuchet MS"/>
              </a:rPr>
              <a:t>To kick start the new academic year, we will be focusing on good sentence composition using the correct punctuation. We will also be composing different forms of poems including Haikus and using onomatopoeia. In Reading we are reading Pebble in My Pocket and Greta and the Giants, focusing on the work of international activist Greta Thunberg.</a:t>
            </a:r>
            <a:endParaRPr b="0" i="0" sz="750" u="none" cap="none" strike="noStrike">
              <a:solidFill>
                <a:schemeClr val="lt1"/>
              </a:solidFill>
              <a:latin typeface="Trebuchet MS"/>
              <a:ea typeface="Trebuchet MS"/>
              <a:cs typeface="Trebuchet MS"/>
              <a:sym typeface="Trebuchet MS"/>
            </a:endParaRPr>
          </a:p>
        </p:txBody>
      </p:sp>
      <p:sp>
        <p:nvSpPr>
          <p:cNvPr id="58" name="Google Shape;58;p1"/>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Maths</a:t>
            </a:r>
            <a:endParaRPr b="0" i="0" sz="1400" u="none" cap="none" strike="noStrike">
              <a:solidFill>
                <a:srgbClr val="000000"/>
              </a:solidFill>
              <a:latin typeface="Trebuchet MS"/>
              <a:ea typeface="Trebuchet MS"/>
              <a:cs typeface="Trebuchet MS"/>
              <a:sym typeface="Trebuchet MS"/>
            </a:endParaRPr>
          </a:p>
        </p:txBody>
      </p:sp>
      <p:sp>
        <p:nvSpPr>
          <p:cNvPr id="59" name="Google Shape;59;p1"/>
          <p:cNvSpPr/>
          <p:nvPr/>
        </p:nvSpPr>
        <p:spPr>
          <a:xfrm>
            <a:off x="51233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Science</a:t>
            </a:r>
            <a:endParaRPr b="0" i="0" sz="1400" u="none" cap="none" strike="noStrike">
              <a:solidFill>
                <a:srgbClr val="000000"/>
              </a:solidFill>
              <a:latin typeface="Trebuchet MS"/>
              <a:ea typeface="Trebuchet MS"/>
              <a:cs typeface="Trebuchet MS"/>
              <a:sym typeface="Trebuchet MS"/>
            </a:endParaRPr>
          </a:p>
        </p:txBody>
      </p:sp>
      <p:sp>
        <p:nvSpPr>
          <p:cNvPr id="60" name="Google Shape;60;p1"/>
          <p:cNvSpPr/>
          <p:nvPr/>
        </p:nvSpPr>
        <p:spPr>
          <a:xfrm>
            <a:off x="2863650" y="897125"/>
            <a:ext cx="2107800" cy="16140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chemeClr val="dk1"/>
              </a:buClr>
              <a:buSzPts val="1100"/>
              <a:buFont typeface="Arial"/>
              <a:buNone/>
            </a:pPr>
            <a:r>
              <a:rPr lang="en-GB" sz="700">
                <a:solidFill>
                  <a:schemeClr val="lt1"/>
                </a:solidFill>
                <a:latin typeface="Trebuchet MS"/>
                <a:ea typeface="Trebuchet MS"/>
                <a:cs typeface="Trebuchet MS"/>
                <a:sym typeface="Trebuchet MS"/>
              </a:rPr>
              <a:t>In Maths, we will use concrete objects and pictorial representations to explore numbers, quantities, and measures. We  will apply their growing understanding of mental and written methods to add three one-digit numbers and also learn that addition is commutative (order doesn’t matter), while subtraction is not. Additionally, we will practice recalling and using addition and subtraction facts up to 20 with fluency.</a:t>
            </a:r>
            <a:endParaRPr b="0" i="0" sz="7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1200"/>
              </a:spcBef>
              <a:spcAft>
                <a:spcPts val="0"/>
              </a:spcAft>
              <a:buClr>
                <a:srgbClr val="000000"/>
              </a:buClr>
              <a:buSzPts val="250"/>
              <a:buFont typeface="Arial"/>
              <a:buNone/>
            </a:pPr>
            <a:r>
              <a:t/>
            </a:r>
            <a:endParaRPr b="0" i="0" sz="2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1200"/>
              </a:spcBef>
              <a:spcAft>
                <a:spcPts val="1200"/>
              </a:spcAft>
              <a:buClr>
                <a:srgbClr val="000000"/>
              </a:buClr>
              <a:buSzPts val="150"/>
              <a:buFont typeface="Arial"/>
              <a:buNone/>
            </a:pPr>
            <a:r>
              <a:t/>
            </a:r>
            <a:endParaRPr b="0" i="0" sz="200" u="none" cap="none" strike="noStrike">
              <a:solidFill>
                <a:schemeClr val="lt1"/>
              </a:solidFill>
              <a:latin typeface="Trebuchet MS"/>
              <a:ea typeface="Trebuchet MS"/>
              <a:cs typeface="Trebuchet MS"/>
              <a:sym typeface="Trebuchet MS"/>
            </a:endParaRPr>
          </a:p>
        </p:txBody>
      </p:sp>
      <p:sp>
        <p:nvSpPr>
          <p:cNvPr id="61" name="Google Shape;61;p1"/>
          <p:cNvSpPr/>
          <p:nvPr/>
        </p:nvSpPr>
        <p:spPr>
          <a:xfrm>
            <a:off x="5078600" y="863525"/>
            <a:ext cx="2023500" cy="1708200"/>
          </a:xfrm>
          <a:prstGeom prst="roundRect">
            <a:avLst>
              <a:gd fmla="val 16667" name="adj"/>
            </a:avLst>
          </a:prstGeom>
          <a:solidFill>
            <a:srgbClr val="1C4587"/>
          </a:solidFill>
          <a:ln cap="flat" cmpd="sng" w="38100">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100"/>
              <a:buFont typeface="Arial"/>
              <a:buNone/>
            </a:pPr>
            <a:r>
              <a:rPr lang="en-GB" sz="750">
                <a:solidFill>
                  <a:schemeClr val="lt1"/>
                </a:solidFill>
                <a:latin typeface="Trebuchet MS"/>
                <a:ea typeface="Trebuchet MS"/>
                <a:cs typeface="Trebuchet MS"/>
                <a:sym typeface="Trebuchet MS"/>
              </a:rPr>
              <a:t>This term in science, we will explore living things and their habitats. We will learn how classifying organisms helps us identify and understand species in various ecosystems using classification keys. We will discuss how changing environments can endanger plants and animals. By studying these topics, we aim to appreciate the balance of nature and the effects of environmental changes, fostering a greater awareness of how to protect and preserve our world.</a:t>
            </a:r>
            <a:endParaRPr b="0" i="0" sz="750" u="none" cap="none" strike="noStrike">
              <a:solidFill>
                <a:schemeClr val="lt1"/>
              </a:solidFill>
              <a:latin typeface="Trebuchet MS"/>
              <a:ea typeface="Trebuchet MS"/>
              <a:cs typeface="Trebuchet MS"/>
              <a:sym typeface="Trebuchet MS"/>
            </a:endParaRPr>
          </a:p>
        </p:txBody>
      </p:sp>
      <p:sp>
        <p:nvSpPr>
          <p:cNvPr id="62" name="Google Shape;62;p1"/>
          <p:cNvSpPr/>
          <p:nvPr/>
        </p:nvSpPr>
        <p:spPr>
          <a:xfrm>
            <a:off x="30097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P.E</a:t>
            </a:r>
            <a:endParaRPr b="0" i="0" sz="1400" u="none" cap="none" strike="noStrike">
              <a:solidFill>
                <a:srgbClr val="000000"/>
              </a:solidFill>
              <a:latin typeface="Trebuchet MS"/>
              <a:ea typeface="Trebuchet MS"/>
              <a:cs typeface="Trebuchet MS"/>
              <a:sym typeface="Trebuchet MS"/>
            </a:endParaRPr>
          </a:p>
        </p:txBody>
      </p:sp>
      <p:sp>
        <p:nvSpPr>
          <p:cNvPr id="63" name="Google Shape;63;p1"/>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Computing</a:t>
            </a:r>
            <a:endParaRPr b="0" i="0" sz="1400" u="none" cap="none" strike="noStrike">
              <a:solidFill>
                <a:srgbClr val="000000"/>
              </a:solidFill>
              <a:latin typeface="Trebuchet MS"/>
              <a:ea typeface="Trebuchet MS"/>
              <a:cs typeface="Trebuchet MS"/>
              <a:sym typeface="Trebuchet MS"/>
            </a:endParaRPr>
          </a:p>
        </p:txBody>
      </p:sp>
      <p:sp>
        <p:nvSpPr>
          <p:cNvPr id="64" name="Google Shape;64;p1"/>
          <p:cNvSpPr/>
          <p:nvPr/>
        </p:nvSpPr>
        <p:spPr>
          <a:xfrm>
            <a:off x="762000" y="3237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1200"/>
              </a:spcBef>
              <a:spcAft>
                <a:spcPts val="1200"/>
              </a:spcAft>
              <a:buClr>
                <a:schemeClr val="dk1"/>
              </a:buClr>
              <a:buSzPts val="1100"/>
              <a:buFont typeface="Arial"/>
              <a:buNone/>
            </a:pPr>
            <a:r>
              <a:rPr lang="en-GB" sz="700">
                <a:solidFill>
                  <a:schemeClr val="lt1"/>
                </a:solidFill>
                <a:latin typeface="Trebuchet MS"/>
                <a:ea typeface="Trebuchet MS"/>
                <a:cs typeface="Trebuchet MS"/>
                <a:sym typeface="Trebuchet MS"/>
              </a:rPr>
              <a:t>This term we will be focusing on understanding </a:t>
            </a:r>
            <a:r>
              <a:rPr lang="en-GB" sz="700">
                <a:solidFill>
                  <a:schemeClr val="lt1"/>
                </a:solidFill>
                <a:latin typeface="Trebuchet MS"/>
                <a:ea typeface="Trebuchet MS"/>
                <a:cs typeface="Trebuchet MS"/>
                <a:sym typeface="Trebuchet MS"/>
              </a:rPr>
              <a:t>the</a:t>
            </a:r>
            <a:r>
              <a:rPr lang="en-GB" sz="700">
                <a:solidFill>
                  <a:schemeClr val="lt1"/>
                </a:solidFill>
                <a:latin typeface="Trebuchet MS"/>
                <a:ea typeface="Trebuchet MS"/>
                <a:cs typeface="Trebuchet MS"/>
                <a:sym typeface="Trebuchet MS"/>
              </a:rPr>
              <a:t> internet, using the network and understanding the </a:t>
            </a:r>
            <a:r>
              <a:rPr lang="en-GB" sz="700">
                <a:solidFill>
                  <a:schemeClr val="lt1"/>
                </a:solidFill>
                <a:latin typeface="Trebuchet MS"/>
                <a:ea typeface="Trebuchet MS"/>
                <a:cs typeface="Trebuchet MS"/>
                <a:sym typeface="Trebuchet MS"/>
              </a:rPr>
              <a:t>intricacies</a:t>
            </a:r>
            <a:r>
              <a:rPr lang="en-GB" sz="700">
                <a:solidFill>
                  <a:schemeClr val="lt1"/>
                </a:solidFill>
                <a:latin typeface="Trebuchet MS"/>
                <a:ea typeface="Trebuchet MS"/>
                <a:cs typeface="Trebuchet MS"/>
                <a:sym typeface="Trebuchet MS"/>
              </a:rPr>
              <a:t> of how it works. We will also be looking at sharing of information online and the structure of a website.</a:t>
            </a:r>
            <a:endParaRPr i="0" sz="700" u="none" cap="none" strike="noStrike">
              <a:solidFill>
                <a:schemeClr val="lt1"/>
              </a:solidFill>
              <a:latin typeface="Trebuchet MS"/>
              <a:ea typeface="Trebuchet MS"/>
              <a:cs typeface="Trebuchet MS"/>
              <a:sym typeface="Trebuchet MS"/>
            </a:endParaRPr>
          </a:p>
        </p:txBody>
      </p:sp>
      <p:sp>
        <p:nvSpPr>
          <p:cNvPr id="65" name="Google Shape;65;p1"/>
          <p:cNvSpPr/>
          <p:nvPr/>
        </p:nvSpPr>
        <p:spPr>
          <a:xfrm>
            <a:off x="5078588" y="2644013"/>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500" u="none" cap="none" strike="noStrike">
                <a:solidFill>
                  <a:schemeClr val="lt1"/>
                </a:solidFill>
                <a:latin typeface="Trebuchet MS"/>
                <a:ea typeface="Trebuchet MS"/>
                <a:cs typeface="Trebuchet MS"/>
                <a:sym typeface="Trebuchet MS"/>
              </a:rPr>
              <a:t> Music</a:t>
            </a:r>
            <a:endParaRPr b="0" i="0" sz="1100" u="none" cap="none" strike="noStrike">
              <a:solidFill>
                <a:srgbClr val="000000"/>
              </a:solidFill>
              <a:latin typeface="Trebuchet MS"/>
              <a:ea typeface="Trebuchet MS"/>
              <a:cs typeface="Trebuchet MS"/>
              <a:sym typeface="Trebuchet MS"/>
            </a:endParaRPr>
          </a:p>
        </p:txBody>
      </p:sp>
      <p:sp>
        <p:nvSpPr>
          <p:cNvPr id="66" name="Google Shape;66;p1"/>
          <p:cNvSpPr/>
          <p:nvPr/>
        </p:nvSpPr>
        <p:spPr>
          <a:xfrm>
            <a:off x="50786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We will continue to study and enhance our understanding of reading staff notation, representing rhythm and simple pitch differences, whilst using percussion instruments from West Africa. We will also study the heritage and influence of West African music and dance.</a:t>
            </a:r>
            <a:endParaRPr i="0" sz="600" u="none" cap="none" strike="noStrike">
              <a:solidFill>
                <a:schemeClr val="lt1"/>
              </a:solidFill>
              <a:latin typeface="Trebuchet MS"/>
              <a:ea typeface="Trebuchet MS"/>
              <a:cs typeface="Trebuchet MS"/>
              <a:sym typeface="Trebuchet MS"/>
            </a:endParaRPr>
          </a:p>
        </p:txBody>
      </p:sp>
      <p:sp>
        <p:nvSpPr>
          <p:cNvPr id="67" name="Google Shape;67;p1"/>
          <p:cNvSpPr/>
          <p:nvPr/>
        </p:nvSpPr>
        <p:spPr>
          <a:xfrm>
            <a:off x="29203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700">
                <a:solidFill>
                  <a:schemeClr val="lt1"/>
                </a:solidFill>
                <a:latin typeface="Trebuchet MS"/>
                <a:ea typeface="Trebuchet MS"/>
                <a:cs typeface="Trebuchet MS"/>
                <a:sym typeface="Trebuchet MS"/>
              </a:rPr>
              <a:t>In Tag Rugby, we will work on passing, attacking, and defending to outmaneuver opponents and protect their tags. Adapted games will help practice these skills before full game play. In Basketball, we will focus on passing, shooting, and defending, with adapted games to refine their skills before game play. Both sports will teach teamwork, strategy, and sportsmanship.</a:t>
            </a:r>
            <a:endParaRPr sz="7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t/>
            </a:r>
            <a:endParaRPr sz="500">
              <a:solidFill>
                <a:schemeClr val="lt1"/>
              </a:solidFill>
              <a:latin typeface="Trebuchet MS"/>
              <a:ea typeface="Trebuchet MS"/>
              <a:cs typeface="Trebuchet MS"/>
              <a:sym typeface="Trebuchet MS"/>
            </a:endParaRPr>
          </a:p>
        </p:txBody>
      </p:sp>
      <p:sp>
        <p:nvSpPr>
          <p:cNvPr id="68" name="Google Shape;68;p1"/>
          <p:cNvSpPr/>
          <p:nvPr/>
        </p:nvSpPr>
        <p:spPr>
          <a:xfrm>
            <a:off x="7315825" y="1932925"/>
            <a:ext cx="1335900" cy="3765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t/>
            </a:r>
            <a:endParaRPr b="1" i="0" sz="1300" u="none" cap="none" strike="noStrike">
              <a:solidFill>
                <a:srgbClr val="FFFFFF"/>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Phase 2 </a:t>
            </a:r>
            <a:endParaRPr b="0" i="0" sz="1200" u="none" cap="none" strike="noStrike">
              <a:solidFill>
                <a:srgbClr val="000000"/>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 name="Google Shape;69;p1"/>
          <p:cNvSpPr/>
          <p:nvPr/>
        </p:nvSpPr>
        <p:spPr>
          <a:xfrm>
            <a:off x="7315825" y="2513725"/>
            <a:ext cx="1335900" cy="110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GB" sz="1300">
                <a:solidFill>
                  <a:srgbClr val="FFFFFF"/>
                </a:solidFill>
                <a:latin typeface="Trebuchet MS"/>
                <a:ea typeface="Trebuchet MS"/>
                <a:cs typeface="Trebuchet MS"/>
                <a:sym typeface="Trebuchet MS"/>
              </a:rPr>
              <a:t>Autumn 1</a:t>
            </a:r>
            <a:endParaRPr b="1" i="0" sz="1300" u="none" cap="none" strike="noStrike">
              <a:solidFill>
                <a:srgbClr val="FFFFFF"/>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2024/2025</a:t>
            </a:r>
            <a:endParaRPr b="1" i="0" sz="1300" u="none" cap="none" strike="noStrike">
              <a:solidFill>
                <a:srgbClr val="FFFFFF"/>
              </a:solidFill>
              <a:latin typeface="Trebuchet MS"/>
              <a:ea typeface="Trebuchet MS"/>
              <a:cs typeface="Trebuchet MS"/>
              <a:sym typeface="Trebuchet MS"/>
            </a:endParaRPr>
          </a:p>
        </p:txBody>
      </p:sp>
      <p:sp>
        <p:nvSpPr>
          <p:cNvPr id="70" name="Google Shape;70;p1"/>
          <p:cNvSpPr txBox="1"/>
          <p:nvPr/>
        </p:nvSpPr>
        <p:spPr>
          <a:xfrm>
            <a:off x="8828116" y="5877098"/>
            <a:ext cx="1847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Sudbourne Primary School (Fees &amp; Reviews) England, Lambeth, London, United  Kingdom, Hayter Road" id="71" name="Google Shape;71;p1"/>
          <p:cNvPicPr preferRelativeResize="0"/>
          <p:nvPr/>
        </p:nvPicPr>
        <p:blipFill rotWithShape="1">
          <a:blip r:embed="rId3">
            <a:alphaModFix/>
          </a:blip>
          <a:srcRect b="0" l="0" r="0" t="0"/>
          <a:stretch/>
        </p:blipFill>
        <p:spPr>
          <a:xfrm>
            <a:off x="7349838" y="691625"/>
            <a:ext cx="1267875" cy="1100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2"/>
          <p:cNvSpPr/>
          <p:nvPr/>
        </p:nvSpPr>
        <p:spPr>
          <a:xfrm>
            <a:off x="168100" y="145675"/>
            <a:ext cx="88077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2"/>
          <p:cNvSpPr/>
          <p:nvPr/>
        </p:nvSpPr>
        <p:spPr>
          <a:xfrm>
            <a:off x="235300" y="212725"/>
            <a:ext cx="8673300" cy="47628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2"/>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History</a:t>
            </a:r>
            <a:endParaRPr b="0" i="0" sz="1200" u="none" cap="none" strike="noStrike">
              <a:solidFill>
                <a:srgbClr val="000000"/>
              </a:solidFill>
              <a:latin typeface="Trebuchet MS"/>
              <a:ea typeface="Trebuchet MS"/>
              <a:cs typeface="Trebuchet MS"/>
              <a:sym typeface="Trebuchet MS"/>
            </a:endParaRPr>
          </a:p>
        </p:txBody>
      </p:sp>
      <p:sp>
        <p:nvSpPr>
          <p:cNvPr id="79" name="Google Shape;79;p2"/>
          <p:cNvSpPr/>
          <p:nvPr/>
        </p:nvSpPr>
        <p:spPr>
          <a:xfrm>
            <a:off x="762000" y="867150"/>
            <a:ext cx="1949700" cy="1617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90000"/>
              </a:lnSpc>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In history we are travelling back in time to the Anglo-Saxon era. The children will explore what life was like in these times and key historic events with a focus on chronological order. The children will use role-play and hot seating to fully immerse themselves in the past. </a:t>
            </a:r>
            <a:endParaRPr b="0" i="0" sz="800" u="none" cap="none" strike="noStrike">
              <a:solidFill>
                <a:schemeClr val="lt1"/>
              </a:solidFill>
              <a:latin typeface="Trebuchet MS"/>
              <a:ea typeface="Trebuchet MS"/>
              <a:cs typeface="Trebuchet MS"/>
              <a:sym typeface="Trebuchet MS"/>
            </a:endParaRPr>
          </a:p>
        </p:txBody>
      </p:sp>
      <p:sp>
        <p:nvSpPr>
          <p:cNvPr id="80" name="Google Shape;80;p2"/>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chemeClr val="lt1"/>
                </a:solidFill>
                <a:latin typeface="Trebuchet MS"/>
                <a:ea typeface="Trebuchet MS"/>
                <a:cs typeface="Trebuchet MS"/>
                <a:sym typeface="Trebuchet MS"/>
              </a:rPr>
              <a:t>Design Technology</a:t>
            </a:r>
            <a:endParaRPr b="0" i="0" sz="1400" u="none" cap="none" strike="noStrike">
              <a:solidFill>
                <a:srgbClr val="000000"/>
              </a:solidFill>
              <a:latin typeface="Trebuchet MS"/>
              <a:ea typeface="Trebuchet MS"/>
              <a:cs typeface="Trebuchet MS"/>
              <a:sym typeface="Trebuchet MS"/>
            </a:endParaRPr>
          </a:p>
        </p:txBody>
      </p:sp>
      <p:sp>
        <p:nvSpPr>
          <p:cNvPr id="81" name="Google Shape;81;p2"/>
          <p:cNvSpPr/>
          <p:nvPr/>
        </p:nvSpPr>
        <p:spPr>
          <a:xfrm>
            <a:off x="51233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RE</a:t>
            </a:r>
            <a:endParaRPr b="0" i="0" sz="1400" u="none" cap="none" strike="noStrike">
              <a:solidFill>
                <a:srgbClr val="000000"/>
              </a:solidFill>
              <a:latin typeface="Trebuchet MS"/>
              <a:ea typeface="Trebuchet MS"/>
              <a:cs typeface="Trebuchet MS"/>
              <a:sym typeface="Trebuchet MS"/>
            </a:endParaRPr>
          </a:p>
        </p:txBody>
      </p:sp>
      <p:sp>
        <p:nvSpPr>
          <p:cNvPr id="82" name="Google Shape;82;p2"/>
          <p:cNvSpPr/>
          <p:nvPr/>
        </p:nvSpPr>
        <p:spPr>
          <a:xfrm>
            <a:off x="2920300" y="859750"/>
            <a:ext cx="1949700" cy="1617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800"/>
              <a:buFont typeface="Arial"/>
              <a:buNone/>
            </a:pPr>
            <a:r>
              <a:rPr lang="en-GB" sz="800">
                <a:solidFill>
                  <a:schemeClr val="lt1"/>
                </a:solidFill>
                <a:latin typeface="Trebuchet MS"/>
                <a:ea typeface="Trebuchet MS"/>
                <a:cs typeface="Trebuchet MS"/>
                <a:sym typeface="Trebuchet MS"/>
              </a:rPr>
              <a:t>In Design and Technology, we will examine the differences between freshly made and mass-produced food. This unit will highlight common foods that are often purchased pre-made but are integral to a healthy diet. The focus will be on how these pre-made options can impact physical and mental health.</a:t>
            </a:r>
            <a:endParaRPr sz="8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800"/>
              <a:buFont typeface="Arial"/>
              <a:buNone/>
            </a:pPr>
            <a:r>
              <a:t/>
            </a:r>
            <a:endParaRPr sz="6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800"/>
              <a:buFont typeface="Arial"/>
              <a:buNone/>
            </a:pPr>
            <a:r>
              <a:t/>
            </a:r>
            <a:endParaRPr sz="6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800"/>
              <a:buFont typeface="Arial"/>
              <a:buNone/>
            </a:pPr>
            <a:r>
              <a:t/>
            </a:r>
            <a:endParaRPr sz="6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800"/>
              <a:buFont typeface="Arial"/>
              <a:buNone/>
            </a:pPr>
            <a:r>
              <a:t/>
            </a:r>
            <a:endParaRPr sz="600">
              <a:solidFill>
                <a:schemeClr val="lt1"/>
              </a:solidFill>
              <a:latin typeface="Trebuchet MS"/>
              <a:ea typeface="Trebuchet MS"/>
              <a:cs typeface="Trebuchet MS"/>
              <a:sym typeface="Trebuchet MS"/>
            </a:endParaRPr>
          </a:p>
        </p:txBody>
      </p:sp>
      <p:sp>
        <p:nvSpPr>
          <p:cNvPr id="83" name="Google Shape;83;p2"/>
          <p:cNvSpPr/>
          <p:nvPr/>
        </p:nvSpPr>
        <p:spPr>
          <a:xfrm>
            <a:off x="5078600" y="859750"/>
            <a:ext cx="1949700" cy="16179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In RE this term we are discussing the question “Where did the world begin?”. By exploring both scientific and religious beliefs surrounding this debate. </a:t>
            </a:r>
            <a:endParaRPr sz="800">
              <a:solidFill>
                <a:schemeClr val="lt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The children will learn the different creation stories from the five major world religions. </a:t>
            </a:r>
            <a:endParaRPr sz="8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600"/>
              <a:buFont typeface="Arial"/>
              <a:buNone/>
            </a:pPr>
            <a:r>
              <a:t/>
            </a:r>
            <a:endParaRPr b="1" i="0" sz="600" u="none" cap="none" strike="noStrike">
              <a:solidFill>
                <a:schemeClr val="lt1"/>
              </a:solidFill>
              <a:latin typeface="Trebuchet MS"/>
              <a:ea typeface="Trebuchet MS"/>
              <a:cs typeface="Trebuchet MS"/>
              <a:sym typeface="Trebuchet MS"/>
            </a:endParaRPr>
          </a:p>
        </p:txBody>
      </p:sp>
      <p:sp>
        <p:nvSpPr>
          <p:cNvPr id="84" name="Google Shape;84;p2"/>
          <p:cNvSpPr/>
          <p:nvPr/>
        </p:nvSpPr>
        <p:spPr>
          <a:xfrm>
            <a:off x="30097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Art</a:t>
            </a:r>
            <a:endParaRPr b="0" i="0" sz="1400" u="none" cap="none" strike="noStrike">
              <a:solidFill>
                <a:srgbClr val="000000"/>
              </a:solidFill>
              <a:latin typeface="Trebuchet MS"/>
              <a:ea typeface="Trebuchet MS"/>
              <a:cs typeface="Trebuchet MS"/>
              <a:sym typeface="Trebuchet MS"/>
            </a:endParaRPr>
          </a:p>
        </p:txBody>
      </p:sp>
      <p:sp>
        <p:nvSpPr>
          <p:cNvPr id="85" name="Google Shape;85;p2"/>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500" u="none" cap="none" strike="noStrike">
                <a:solidFill>
                  <a:schemeClr val="lt1"/>
                </a:solidFill>
                <a:latin typeface="Trebuchet MS"/>
                <a:ea typeface="Trebuchet MS"/>
                <a:cs typeface="Trebuchet MS"/>
                <a:sym typeface="Trebuchet MS"/>
              </a:rPr>
              <a:t>French</a:t>
            </a:r>
            <a:endParaRPr b="0" i="0" sz="1400" u="none" cap="none" strike="noStrike">
              <a:solidFill>
                <a:srgbClr val="000000"/>
              </a:solidFill>
              <a:latin typeface="Trebuchet MS"/>
              <a:ea typeface="Trebuchet MS"/>
              <a:cs typeface="Trebuchet MS"/>
              <a:sym typeface="Trebuchet MS"/>
            </a:endParaRPr>
          </a:p>
        </p:txBody>
      </p:sp>
      <p:sp>
        <p:nvSpPr>
          <p:cNvPr id="86" name="Google Shape;86;p2"/>
          <p:cNvSpPr/>
          <p:nvPr/>
        </p:nvSpPr>
        <p:spPr>
          <a:xfrm>
            <a:off x="762000" y="3275649"/>
            <a:ext cx="1949700" cy="14397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1200"/>
              </a:spcBef>
              <a:spcAft>
                <a:spcPts val="1200"/>
              </a:spcAft>
              <a:buClr>
                <a:schemeClr val="dk1"/>
              </a:buClr>
              <a:buSzPts val="1100"/>
              <a:buFont typeface="Arial"/>
              <a:buNone/>
            </a:pPr>
            <a:r>
              <a:rPr lang="en-GB" sz="900">
                <a:solidFill>
                  <a:schemeClr val="lt1"/>
                </a:solidFill>
                <a:latin typeface="Trebuchet MS"/>
                <a:ea typeface="Trebuchet MS"/>
                <a:cs typeface="Trebuchet MS"/>
                <a:sym typeface="Trebuchet MS"/>
              </a:rPr>
              <a:t>This term in French, children will learn the days of the week, the months of the year, and numbers from 1 to 20 and apply this to written work. </a:t>
            </a:r>
            <a:endParaRPr sz="900">
              <a:solidFill>
                <a:schemeClr val="lt1"/>
              </a:solidFill>
              <a:latin typeface="Trebuchet MS"/>
              <a:ea typeface="Trebuchet MS"/>
              <a:cs typeface="Trebuchet MS"/>
              <a:sym typeface="Trebuchet MS"/>
            </a:endParaRPr>
          </a:p>
        </p:txBody>
      </p:sp>
      <p:sp>
        <p:nvSpPr>
          <p:cNvPr id="87" name="Google Shape;87;p2"/>
          <p:cNvSpPr/>
          <p:nvPr/>
        </p:nvSpPr>
        <p:spPr>
          <a:xfrm>
            <a:off x="51233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PSHE</a:t>
            </a:r>
            <a:endParaRPr b="0" i="0" sz="1400" u="none" cap="none" strike="noStrike">
              <a:solidFill>
                <a:srgbClr val="000000"/>
              </a:solidFill>
              <a:latin typeface="Trebuchet MS"/>
              <a:ea typeface="Trebuchet MS"/>
              <a:cs typeface="Trebuchet MS"/>
              <a:sym typeface="Trebuchet MS"/>
            </a:endParaRPr>
          </a:p>
        </p:txBody>
      </p:sp>
      <p:sp>
        <p:nvSpPr>
          <p:cNvPr id="88" name="Google Shape;88;p2"/>
          <p:cNvSpPr/>
          <p:nvPr/>
        </p:nvSpPr>
        <p:spPr>
          <a:xfrm>
            <a:off x="5078600" y="3196950"/>
            <a:ext cx="1949700" cy="15576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0"/>
              </a:spcBef>
              <a:spcAft>
                <a:spcPts val="0"/>
              </a:spcAft>
              <a:buClr>
                <a:srgbClr val="000000"/>
              </a:buClr>
              <a:buSzPts val="600"/>
              <a:buFont typeface="Arial"/>
              <a:buNone/>
            </a:pPr>
            <a:r>
              <a:rPr lang="en-GB" sz="800">
                <a:solidFill>
                  <a:schemeClr val="lt1"/>
                </a:solidFill>
                <a:latin typeface="Trebuchet MS"/>
                <a:ea typeface="Trebuchet MS"/>
                <a:cs typeface="Trebuchet MS"/>
                <a:sym typeface="Trebuchet MS"/>
              </a:rPr>
              <a:t>In PSHE children will focus on the unit, “Becoming me in my world.” We will look into becoming a class team. Children will learn to check in with their emotions. We will discuss the importance of respect and how to be a good </a:t>
            </a:r>
            <a:r>
              <a:rPr lang="en-GB" sz="800">
                <a:solidFill>
                  <a:schemeClr val="lt1"/>
                </a:solidFill>
                <a:latin typeface="Trebuchet MS"/>
                <a:ea typeface="Trebuchet MS"/>
                <a:cs typeface="Trebuchet MS"/>
                <a:sym typeface="Trebuchet MS"/>
              </a:rPr>
              <a:t>citizen in the school and wider community. </a:t>
            </a:r>
            <a:endParaRPr i="0" sz="800" u="none" cap="none" strike="noStrike">
              <a:solidFill>
                <a:schemeClr val="lt1"/>
              </a:solidFill>
              <a:latin typeface="Trebuchet MS"/>
              <a:ea typeface="Trebuchet MS"/>
              <a:cs typeface="Trebuchet MS"/>
              <a:sym typeface="Trebuchet MS"/>
            </a:endParaRPr>
          </a:p>
        </p:txBody>
      </p:sp>
      <p:sp>
        <p:nvSpPr>
          <p:cNvPr id="89" name="Google Shape;89;p2"/>
          <p:cNvSpPr/>
          <p:nvPr/>
        </p:nvSpPr>
        <p:spPr>
          <a:xfrm>
            <a:off x="2965000" y="3236225"/>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90000"/>
              </a:lnSpc>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In art this term, we will concentrate on drawing. Students will refine their skills, emphasising lines and detail. They will choose drawing materials based on their ability to create different types of marks. Additionally, they will use a viewfinder to select and focus on a specific focal point in their compositions.</a:t>
            </a:r>
            <a:endParaRPr b="0" i="0" sz="800" u="none" cap="none" strike="noStrike">
              <a:solidFill>
                <a:schemeClr val="lt1"/>
              </a:solidFill>
              <a:latin typeface="Trebuchet MS"/>
              <a:ea typeface="Trebuchet MS"/>
              <a:cs typeface="Trebuchet MS"/>
              <a:sym typeface="Trebuchet MS"/>
            </a:endParaRPr>
          </a:p>
        </p:txBody>
      </p:sp>
      <p:sp>
        <p:nvSpPr>
          <p:cNvPr id="90" name="Google Shape;90;p2"/>
          <p:cNvSpPr/>
          <p:nvPr/>
        </p:nvSpPr>
        <p:spPr>
          <a:xfrm>
            <a:off x="7348425" y="358600"/>
            <a:ext cx="1122000" cy="32001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200" u="none" cap="none" strike="noStrike">
                <a:solidFill>
                  <a:schemeClr val="lt1"/>
                </a:solidFill>
                <a:latin typeface="Trebuchet MS"/>
                <a:ea typeface="Trebuchet MS"/>
                <a:cs typeface="Trebuchet MS"/>
                <a:sym typeface="Trebuchet MS"/>
              </a:rPr>
              <a:t>Key dates:</a:t>
            </a:r>
            <a:endParaRPr b="0" i="0" sz="900" u="none" cap="none" strike="noStrike">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b="0" i="0" sz="900" u="none" cap="none" strike="noStrike">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Clubs start: 16.09</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Flu Vaccination: 26.09</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Get Active fitness event: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27.09 </a:t>
            </a:r>
            <a:endParaRPr sz="900">
              <a:solidFill>
                <a:schemeClr val="lt1"/>
              </a:solidFill>
              <a:latin typeface="Trebuchet MS"/>
              <a:ea typeface="Trebuchet MS"/>
              <a:cs typeface="Trebuchet MS"/>
              <a:sym typeface="Trebuchet MS"/>
            </a:endParaRPr>
          </a:p>
          <a:p>
            <a:pPr indent="0" lvl="0" marL="0" rtl="0" algn="l">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Black Cultural evening: 24.10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Cousteau sharing assembly: 25.10</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End of half term 25.10 3:30pm </a:t>
            </a:r>
            <a:endParaRPr sz="9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900"/>
              <a:buFont typeface="Arial"/>
              <a:buNone/>
            </a:pPr>
            <a:r>
              <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900"/>
              <a:buFont typeface="Arial"/>
              <a:buNone/>
            </a:pPr>
            <a:r>
              <a:t/>
            </a:r>
            <a:endParaRPr b="0" i="0" sz="200" u="none" cap="none" strike="noStrike">
              <a:solidFill>
                <a:schemeClr val="lt1"/>
              </a:solidFill>
              <a:latin typeface="Trebuchet MS"/>
              <a:ea typeface="Trebuchet MS"/>
              <a:cs typeface="Trebuchet MS"/>
              <a:sym typeface="Trebuchet MS"/>
            </a:endParaRPr>
          </a:p>
        </p:txBody>
      </p:sp>
      <p:pic>
        <p:nvPicPr>
          <p:cNvPr descr="Sudbourne Primary School (Fees &amp; Reviews) England, Lambeth, London, United  Kingdom, Hayter Road" id="91" name="Google Shape;91;p2"/>
          <p:cNvPicPr preferRelativeResize="0"/>
          <p:nvPr/>
        </p:nvPicPr>
        <p:blipFill rotWithShape="1">
          <a:blip r:embed="rId3">
            <a:alphaModFix/>
          </a:blip>
          <a:srcRect b="0" l="0" r="0" t="0"/>
          <a:stretch/>
        </p:blipFill>
        <p:spPr>
          <a:xfrm>
            <a:off x="7275038" y="3614850"/>
            <a:ext cx="1267875" cy="1100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Rachael Rees</dc:creator>
</cp:coreProperties>
</file>