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5143500" cx="9144000"/>
  <p:notesSz cx="6858000" cy="9144000"/>
  <p:embeddedFontLst>
    <p:embeddedFont>
      <p:font typeface="Roboto"/>
      <p:regular r:id="rId8"/>
      <p:bold r:id="rId9"/>
      <p:italic r:id="rId10"/>
      <p:boldItalic r:id="rId11"/>
    </p:embeddedFont>
    <p:embeddedFont>
      <p:font typeface="Comfortaa"/>
      <p:regular r:id="rId12"/>
      <p:bold r:id="rId1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14" roundtripDataSignature="AMtx7mhPZKQUlnL/2QSby4EcObSmLnJ1u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Roboto-boldItalic.fntdata"/><Relationship Id="rId10" Type="http://schemas.openxmlformats.org/officeDocument/2006/relationships/font" Target="fonts/Roboto-italic.fntdata"/><Relationship Id="rId13" Type="http://schemas.openxmlformats.org/officeDocument/2006/relationships/font" Target="fonts/Comfortaa-bold.fntdata"/><Relationship Id="rId12" Type="http://schemas.openxmlformats.org/officeDocument/2006/relationships/font" Target="fonts/Comfortaa-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Roboto-bold.fntdata"/><Relationship Id="rId14"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Roboto-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 name="Google Shape;7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1" name="Google Shape;2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5" name="Google Shape;25;p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1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1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3" name="Google Shape;3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1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1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1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1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2" name="Google Shape;42;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5" name="Google Shape;4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4"/>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4"/>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9" name="Google Shape;4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p:nvPr/>
        </p:nvSpPr>
        <p:spPr>
          <a:xfrm>
            <a:off x="168100" y="145675"/>
            <a:ext cx="87630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1"/>
          <p:cNvSpPr/>
          <p:nvPr/>
        </p:nvSpPr>
        <p:spPr>
          <a:xfrm>
            <a:off x="119794" y="206882"/>
            <a:ext cx="8629200" cy="47745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1"/>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lang="en-GB" sz="1300">
                <a:solidFill>
                  <a:srgbClr val="FFFFFF"/>
                </a:solidFill>
                <a:latin typeface="Trebuchet MS"/>
                <a:ea typeface="Trebuchet MS"/>
                <a:cs typeface="Trebuchet MS"/>
                <a:sym typeface="Trebuchet MS"/>
              </a:rPr>
              <a:t>Communication and Language</a:t>
            </a:r>
            <a:endParaRPr b="1" i="0" sz="1300" u="none" cap="none" strike="noStrike">
              <a:solidFill>
                <a:srgbClr val="FFFFFF"/>
              </a:solidFill>
              <a:latin typeface="Trebuchet MS"/>
              <a:ea typeface="Trebuchet MS"/>
              <a:cs typeface="Trebuchet MS"/>
              <a:sym typeface="Trebuchet MS"/>
            </a:endParaRPr>
          </a:p>
        </p:txBody>
      </p:sp>
      <p:sp>
        <p:nvSpPr>
          <p:cNvPr id="57" name="Google Shape;57;p1"/>
          <p:cNvSpPr/>
          <p:nvPr/>
        </p:nvSpPr>
        <p:spPr>
          <a:xfrm>
            <a:off x="762000" y="886700"/>
            <a:ext cx="19050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107722" rtl="0" algn="l">
              <a:lnSpc>
                <a:spcPct val="101261"/>
              </a:lnSpc>
              <a:spcBef>
                <a:spcPts val="64"/>
              </a:spcBef>
              <a:spcAft>
                <a:spcPts val="0"/>
              </a:spcAft>
              <a:buClr>
                <a:schemeClr val="dk1"/>
              </a:buClr>
              <a:buSzPts val="1100"/>
              <a:buFont typeface="Arial"/>
              <a:buNone/>
            </a:pPr>
            <a:r>
              <a:rPr lang="en-GB" sz="1000">
                <a:solidFill>
                  <a:schemeClr val="lt1"/>
                </a:solidFill>
                <a:latin typeface="Trebuchet MS"/>
                <a:ea typeface="Trebuchet MS"/>
                <a:cs typeface="Trebuchet MS"/>
                <a:sym typeface="Trebuchet MS"/>
              </a:rPr>
              <a:t>We are focussing on using full sentences when communicating with peers and adults and to begin to use key words and phrases in our imaginative play. </a:t>
            </a:r>
            <a:endParaRPr sz="1000">
              <a:solidFill>
                <a:schemeClr val="lt1"/>
              </a:solidFill>
              <a:latin typeface="Trebuchet MS"/>
              <a:ea typeface="Trebuchet MS"/>
              <a:cs typeface="Trebuchet MS"/>
              <a:sym typeface="Trebuchet MS"/>
            </a:endParaRPr>
          </a:p>
        </p:txBody>
      </p:sp>
      <p:sp>
        <p:nvSpPr>
          <p:cNvPr id="58" name="Google Shape;58;p1"/>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lang="en-GB" sz="1300">
                <a:solidFill>
                  <a:srgbClr val="FFFFFF"/>
                </a:solidFill>
                <a:latin typeface="Trebuchet MS"/>
                <a:ea typeface="Trebuchet MS"/>
                <a:cs typeface="Trebuchet MS"/>
                <a:sym typeface="Trebuchet MS"/>
              </a:rPr>
              <a:t>Physical Development</a:t>
            </a:r>
            <a:endParaRPr b="0" i="0" sz="1200" u="none" cap="none" strike="noStrike">
              <a:solidFill>
                <a:srgbClr val="000000"/>
              </a:solidFill>
              <a:latin typeface="Trebuchet MS"/>
              <a:ea typeface="Trebuchet MS"/>
              <a:cs typeface="Trebuchet MS"/>
              <a:sym typeface="Trebuchet MS"/>
            </a:endParaRPr>
          </a:p>
        </p:txBody>
      </p:sp>
      <p:sp>
        <p:nvSpPr>
          <p:cNvPr id="59" name="Google Shape;59;p1"/>
          <p:cNvSpPr/>
          <p:nvPr/>
        </p:nvSpPr>
        <p:spPr>
          <a:xfrm>
            <a:off x="51233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lang="en-GB" sz="1200">
                <a:solidFill>
                  <a:schemeClr val="lt1"/>
                </a:solidFill>
                <a:latin typeface="Trebuchet MS"/>
                <a:ea typeface="Trebuchet MS"/>
                <a:cs typeface="Trebuchet MS"/>
                <a:sym typeface="Trebuchet MS"/>
              </a:rPr>
              <a:t>Personal, Social and Emotional Development</a:t>
            </a:r>
            <a:endParaRPr b="0" i="0" sz="1200" u="none" cap="none" strike="noStrike">
              <a:solidFill>
                <a:schemeClr val="lt1"/>
              </a:solidFill>
              <a:latin typeface="Trebuchet MS"/>
              <a:ea typeface="Trebuchet MS"/>
              <a:cs typeface="Trebuchet MS"/>
              <a:sym typeface="Trebuchet MS"/>
            </a:endParaRPr>
          </a:p>
        </p:txBody>
      </p:sp>
      <p:sp>
        <p:nvSpPr>
          <p:cNvPr id="60" name="Google Shape;60;p1"/>
          <p:cNvSpPr/>
          <p:nvPr/>
        </p:nvSpPr>
        <p:spPr>
          <a:xfrm>
            <a:off x="2877375" y="959200"/>
            <a:ext cx="20883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We are learning to negotiate space and obstacles safely, with consideration for ourselves and others. We are also learning to balance and climb on our trim trail safely. coordination when playing. We will also be working on our fine motor skills to support us to hold our pencils correctly in our writing and drawing. </a:t>
            </a:r>
            <a:endParaRPr sz="800">
              <a:solidFill>
                <a:schemeClr val="lt1"/>
              </a:solidFill>
              <a:latin typeface="Trebuchet MS"/>
              <a:ea typeface="Trebuchet MS"/>
              <a:cs typeface="Trebuchet MS"/>
              <a:sym typeface="Trebuchet MS"/>
            </a:endParaRPr>
          </a:p>
          <a:p>
            <a:pPr indent="0" lvl="0" marL="0" marR="0" rtl="0" algn="l">
              <a:lnSpc>
                <a:spcPct val="100000"/>
              </a:lnSpc>
              <a:spcBef>
                <a:spcPts val="1200"/>
              </a:spcBef>
              <a:spcAft>
                <a:spcPts val="1200"/>
              </a:spcAft>
              <a:buClr>
                <a:srgbClr val="000000"/>
              </a:buClr>
              <a:buSzPts val="550"/>
              <a:buFont typeface="Arial"/>
              <a:buNone/>
            </a:pPr>
            <a:r>
              <a:t/>
            </a:r>
            <a:endParaRPr sz="550">
              <a:solidFill>
                <a:schemeClr val="lt1"/>
              </a:solidFill>
              <a:latin typeface="Roboto"/>
              <a:ea typeface="Roboto"/>
              <a:cs typeface="Roboto"/>
              <a:sym typeface="Roboto"/>
            </a:endParaRPr>
          </a:p>
        </p:txBody>
      </p:sp>
      <p:sp>
        <p:nvSpPr>
          <p:cNvPr id="61" name="Google Shape;61;p1"/>
          <p:cNvSpPr/>
          <p:nvPr/>
        </p:nvSpPr>
        <p:spPr>
          <a:xfrm>
            <a:off x="762000" y="3236225"/>
            <a:ext cx="1949700" cy="1518300"/>
          </a:xfrm>
          <a:prstGeom prst="roundRect">
            <a:avLst>
              <a:gd fmla="val 16667" name="adj"/>
            </a:avLst>
          </a:prstGeom>
          <a:solidFill>
            <a:srgbClr val="1C4587"/>
          </a:solidFill>
          <a:ln cap="flat" cmpd="sng" w="38100">
            <a:solidFill>
              <a:srgbClr val="FFFFFF"/>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1000"/>
              </a:spcBef>
              <a:spcAft>
                <a:spcPts val="0"/>
              </a:spcAft>
              <a:buClr>
                <a:schemeClr val="dk1"/>
              </a:buClr>
              <a:buSzPts val="1100"/>
              <a:buFont typeface="Arial"/>
              <a:buNone/>
            </a:pPr>
            <a:r>
              <a:rPr lang="en-GB" sz="850">
                <a:solidFill>
                  <a:schemeClr val="lt1"/>
                </a:solidFill>
                <a:latin typeface="Trebuchet MS"/>
                <a:ea typeface="Trebuchet MS"/>
                <a:cs typeface="Trebuchet MS"/>
                <a:sym typeface="Trebuchet MS"/>
              </a:rPr>
              <a:t>We are working on listening attentively and respond to what we hear with relevant questions. We are learning to offer explanations for why things might happen, making use of rec</a:t>
            </a:r>
            <a:r>
              <a:rPr lang="en-GB" sz="900">
                <a:solidFill>
                  <a:schemeClr val="lt1"/>
                </a:solidFill>
                <a:latin typeface="Trebuchet MS"/>
                <a:ea typeface="Trebuchet MS"/>
                <a:cs typeface="Trebuchet MS"/>
                <a:sym typeface="Trebuchet MS"/>
              </a:rPr>
              <a:t>ently introduced vocabulary from stories.We have also started phonics. </a:t>
            </a:r>
            <a:endParaRPr sz="1000">
              <a:solidFill>
                <a:schemeClr val="lt1"/>
              </a:solidFill>
              <a:latin typeface="Trebuchet MS"/>
              <a:ea typeface="Trebuchet MS"/>
              <a:cs typeface="Trebuchet MS"/>
              <a:sym typeface="Trebuchet MS"/>
            </a:endParaRPr>
          </a:p>
        </p:txBody>
      </p:sp>
      <p:sp>
        <p:nvSpPr>
          <p:cNvPr id="62" name="Google Shape;62;p1"/>
          <p:cNvSpPr/>
          <p:nvPr/>
        </p:nvSpPr>
        <p:spPr>
          <a:xfrm>
            <a:off x="30097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lang="en-GB" sz="1500">
                <a:solidFill>
                  <a:srgbClr val="FFFFFF"/>
                </a:solidFill>
                <a:latin typeface="Trebuchet MS"/>
                <a:ea typeface="Trebuchet MS"/>
                <a:cs typeface="Trebuchet MS"/>
                <a:sym typeface="Trebuchet MS"/>
              </a:rPr>
              <a:t>Mathematics</a:t>
            </a:r>
            <a:endParaRPr b="0" i="0" sz="1400" u="none" cap="none" strike="noStrike">
              <a:solidFill>
                <a:srgbClr val="000000"/>
              </a:solidFill>
              <a:latin typeface="Trebuchet MS"/>
              <a:ea typeface="Trebuchet MS"/>
              <a:cs typeface="Trebuchet MS"/>
              <a:sym typeface="Trebuchet MS"/>
            </a:endParaRPr>
          </a:p>
        </p:txBody>
      </p:sp>
      <p:sp>
        <p:nvSpPr>
          <p:cNvPr id="63" name="Google Shape;63;p1"/>
          <p:cNvSpPr/>
          <p:nvPr/>
        </p:nvSpPr>
        <p:spPr>
          <a:xfrm>
            <a:off x="806700" y="26675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lang="en-GB">
                <a:solidFill>
                  <a:schemeClr val="lt1"/>
                </a:solidFill>
                <a:latin typeface="Trebuchet MS"/>
                <a:ea typeface="Trebuchet MS"/>
                <a:cs typeface="Trebuchet MS"/>
                <a:sym typeface="Trebuchet MS"/>
              </a:rPr>
              <a:t>Literacy</a:t>
            </a:r>
            <a:endParaRPr b="0" i="0" sz="1400" u="none" cap="none" strike="noStrike">
              <a:solidFill>
                <a:schemeClr val="lt1"/>
              </a:solidFill>
              <a:latin typeface="Trebuchet MS"/>
              <a:ea typeface="Trebuchet MS"/>
              <a:cs typeface="Trebuchet MS"/>
              <a:sym typeface="Trebuchet MS"/>
            </a:endParaRPr>
          </a:p>
        </p:txBody>
      </p:sp>
      <p:sp>
        <p:nvSpPr>
          <p:cNvPr id="64" name="Google Shape;64;p1"/>
          <p:cNvSpPr/>
          <p:nvPr/>
        </p:nvSpPr>
        <p:spPr>
          <a:xfrm>
            <a:off x="5176050" y="951650"/>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GB" sz="1000">
                <a:solidFill>
                  <a:schemeClr val="lt1"/>
                </a:solidFill>
                <a:latin typeface="Trebuchet MS"/>
                <a:ea typeface="Trebuchet MS"/>
                <a:cs typeface="Trebuchet MS"/>
                <a:sym typeface="Trebuchet MS"/>
              </a:rPr>
              <a:t>We are working on learning and playing cooperatively and take turns with others. We are learning to form positive attachments to adults and friendships with peers.</a:t>
            </a:r>
            <a:endParaRPr sz="10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100"/>
              <a:buFont typeface="Arial"/>
              <a:buNone/>
            </a:pPr>
            <a:r>
              <a:t/>
            </a:r>
            <a:endParaRPr sz="1000">
              <a:latin typeface="Trebuchet MS"/>
              <a:ea typeface="Trebuchet MS"/>
              <a:cs typeface="Trebuchet MS"/>
              <a:sym typeface="Trebuchet MS"/>
            </a:endParaRPr>
          </a:p>
        </p:txBody>
      </p:sp>
      <p:sp>
        <p:nvSpPr>
          <p:cNvPr id="65" name="Google Shape;65;p1"/>
          <p:cNvSpPr/>
          <p:nvPr/>
        </p:nvSpPr>
        <p:spPr>
          <a:xfrm>
            <a:off x="5078588" y="2644013"/>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lang="en-GB">
                <a:solidFill>
                  <a:schemeClr val="lt1"/>
                </a:solidFill>
                <a:latin typeface="Trebuchet MS"/>
                <a:ea typeface="Trebuchet MS"/>
                <a:cs typeface="Trebuchet MS"/>
                <a:sym typeface="Trebuchet MS"/>
              </a:rPr>
              <a:t>Understanding the world</a:t>
            </a:r>
            <a:r>
              <a:rPr b="1" i="0" lang="en-GB" u="none" cap="none" strike="noStrike">
                <a:solidFill>
                  <a:schemeClr val="lt1"/>
                </a:solidFill>
                <a:latin typeface="Trebuchet MS"/>
                <a:ea typeface="Trebuchet MS"/>
                <a:cs typeface="Trebuchet MS"/>
                <a:sym typeface="Trebuchet MS"/>
              </a:rPr>
              <a:t> </a:t>
            </a:r>
            <a:endParaRPr b="0" i="0" sz="1000" u="none" cap="none" strike="noStrike">
              <a:solidFill>
                <a:srgbClr val="000000"/>
              </a:solidFill>
              <a:latin typeface="Trebuchet MS"/>
              <a:ea typeface="Trebuchet MS"/>
              <a:cs typeface="Trebuchet MS"/>
              <a:sym typeface="Trebuchet MS"/>
            </a:endParaRPr>
          </a:p>
        </p:txBody>
      </p:sp>
      <p:sp>
        <p:nvSpPr>
          <p:cNvPr id="66" name="Google Shape;66;p1"/>
          <p:cNvSpPr/>
          <p:nvPr/>
        </p:nvSpPr>
        <p:spPr>
          <a:xfrm>
            <a:off x="50786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GB" sz="1000">
                <a:solidFill>
                  <a:schemeClr val="lt1"/>
                </a:solidFill>
                <a:latin typeface="Trebuchet MS"/>
                <a:ea typeface="Trebuchet MS"/>
                <a:cs typeface="Trebuchet MS"/>
                <a:sym typeface="Trebuchet MS"/>
              </a:rPr>
              <a:t>This term, we will be exploring our environment, talking about animals and places that are familiar to us. We will be working on understanding events in the past and events that are in the future. </a:t>
            </a:r>
            <a:endParaRPr sz="1000">
              <a:solidFill>
                <a:schemeClr val="lt1"/>
              </a:solidFill>
              <a:latin typeface="Trebuchet MS"/>
              <a:ea typeface="Trebuchet MS"/>
              <a:cs typeface="Trebuchet MS"/>
              <a:sym typeface="Trebuchet MS"/>
            </a:endParaRPr>
          </a:p>
        </p:txBody>
      </p:sp>
      <p:sp>
        <p:nvSpPr>
          <p:cNvPr id="67" name="Google Shape;67;p1"/>
          <p:cNvSpPr/>
          <p:nvPr/>
        </p:nvSpPr>
        <p:spPr>
          <a:xfrm>
            <a:off x="29650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GB" sz="1000">
                <a:solidFill>
                  <a:schemeClr val="lt1"/>
                </a:solidFill>
                <a:latin typeface="Trebuchet MS"/>
                <a:ea typeface="Trebuchet MS"/>
                <a:cs typeface="Trebuchet MS"/>
                <a:sym typeface="Trebuchet MS"/>
              </a:rPr>
              <a:t>In Maths this term we are focusing on numbers to 5, ordering and discussing one more with the help of the Numberblocks.</a:t>
            </a:r>
            <a:endParaRPr b="0" i="0" sz="1000" u="none" cap="none" strike="noStrike">
              <a:solidFill>
                <a:schemeClr val="lt1"/>
              </a:solidFill>
              <a:latin typeface="Trebuchet MS"/>
              <a:ea typeface="Trebuchet MS"/>
              <a:cs typeface="Trebuchet MS"/>
              <a:sym typeface="Trebuchet MS"/>
            </a:endParaRPr>
          </a:p>
        </p:txBody>
      </p:sp>
      <p:sp>
        <p:nvSpPr>
          <p:cNvPr id="68" name="Google Shape;68;p1"/>
          <p:cNvSpPr/>
          <p:nvPr/>
        </p:nvSpPr>
        <p:spPr>
          <a:xfrm>
            <a:off x="7315825" y="1932925"/>
            <a:ext cx="1335900" cy="3765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300"/>
              <a:buFont typeface="Arial"/>
              <a:buNone/>
            </a:pPr>
            <a:r>
              <a:t/>
            </a:r>
            <a:endParaRPr b="1" i="0" sz="1300" u="none" cap="none" strike="noStrike">
              <a:solidFill>
                <a:srgbClr val="FFFFFF"/>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100"/>
              <a:buFont typeface="Arial"/>
              <a:buNone/>
            </a:pPr>
            <a:r>
              <a:rPr b="1" lang="en-GB" sz="1300">
                <a:solidFill>
                  <a:srgbClr val="FFFFFF"/>
                </a:solidFill>
                <a:latin typeface="Trebuchet MS"/>
                <a:ea typeface="Trebuchet MS"/>
                <a:cs typeface="Trebuchet MS"/>
                <a:sym typeface="Trebuchet MS"/>
              </a:rPr>
              <a:t>EYFS</a:t>
            </a:r>
            <a:endParaRPr b="0" i="0" sz="1200" u="none" cap="none" strike="noStrike">
              <a:solidFill>
                <a:srgbClr val="000000"/>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 name="Google Shape;69;p1"/>
          <p:cNvSpPr/>
          <p:nvPr/>
        </p:nvSpPr>
        <p:spPr>
          <a:xfrm>
            <a:off x="7315825" y="2513725"/>
            <a:ext cx="1335900" cy="1100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Autumn 1 </a:t>
            </a:r>
            <a:endParaRPr b="1" i="0" sz="1300" u="none" cap="none" strike="noStrike">
              <a:solidFill>
                <a:srgbClr val="FFFFFF"/>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2023/2024</a:t>
            </a:r>
            <a:endParaRPr b="1" i="0" sz="1300" u="none" cap="none" strike="noStrike">
              <a:solidFill>
                <a:srgbClr val="FFFFFF"/>
              </a:solidFill>
              <a:latin typeface="Trebuchet MS"/>
              <a:ea typeface="Trebuchet MS"/>
              <a:cs typeface="Trebuchet MS"/>
              <a:sym typeface="Trebuchet MS"/>
            </a:endParaRPr>
          </a:p>
        </p:txBody>
      </p:sp>
      <p:sp>
        <p:nvSpPr>
          <p:cNvPr id="70" name="Google Shape;70;p1"/>
          <p:cNvSpPr txBox="1"/>
          <p:nvPr/>
        </p:nvSpPr>
        <p:spPr>
          <a:xfrm>
            <a:off x="8828116" y="5877098"/>
            <a:ext cx="18473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Sudbourne Primary School (Fees &amp; Reviews) England, Lambeth, London, United  Kingdom, Hayter Road" id="71" name="Google Shape;71;p1"/>
          <p:cNvPicPr preferRelativeResize="0"/>
          <p:nvPr/>
        </p:nvPicPr>
        <p:blipFill rotWithShape="1">
          <a:blip r:embed="rId3">
            <a:alphaModFix/>
          </a:blip>
          <a:srcRect b="0" l="0" r="0" t="0"/>
          <a:stretch/>
        </p:blipFill>
        <p:spPr>
          <a:xfrm>
            <a:off x="7349838" y="691625"/>
            <a:ext cx="1267875" cy="1100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2"/>
          <p:cNvSpPr/>
          <p:nvPr/>
        </p:nvSpPr>
        <p:spPr>
          <a:xfrm>
            <a:off x="168100" y="145675"/>
            <a:ext cx="88077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2"/>
          <p:cNvSpPr/>
          <p:nvPr/>
        </p:nvSpPr>
        <p:spPr>
          <a:xfrm>
            <a:off x="235300" y="212725"/>
            <a:ext cx="8673300" cy="47628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2"/>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lang="en-GB" sz="1300">
                <a:solidFill>
                  <a:srgbClr val="FFFFFF"/>
                </a:solidFill>
                <a:latin typeface="Trebuchet MS"/>
                <a:ea typeface="Trebuchet MS"/>
                <a:cs typeface="Trebuchet MS"/>
                <a:sym typeface="Trebuchet MS"/>
              </a:rPr>
              <a:t>Expressive Arts and Design</a:t>
            </a:r>
            <a:endParaRPr b="0" i="0" sz="1200" u="none" cap="none" strike="noStrike">
              <a:solidFill>
                <a:srgbClr val="000000"/>
              </a:solidFill>
              <a:latin typeface="Trebuchet MS"/>
              <a:ea typeface="Trebuchet MS"/>
              <a:cs typeface="Trebuchet MS"/>
              <a:sym typeface="Trebuchet MS"/>
            </a:endParaRPr>
          </a:p>
        </p:txBody>
      </p:sp>
      <p:sp>
        <p:nvSpPr>
          <p:cNvPr id="79" name="Google Shape;79;p2"/>
          <p:cNvSpPr/>
          <p:nvPr/>
        </p:nvSpPr>
        <p:spPr>
          <a:xfrm>
            <a:off x="762000" y="96675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This term we are learning to use resources safely and responsibly. We will also begin to learn how to use different textures and materials in our creations. Another focus will be discussing what we have made and what we could add to it to make it even better.</a:t>
            </a:r>
            <a:endParaRPr b="0" i="0" sz="900" u="none" cap="none" strike="noStrike">
              <a:solidFill>
                <a:schemeClr val="lt1"/>
              </a:solidFill>
              <a:latin typeface="Trebuchet MS"/>
              <a:ea typeface="Trebuchet MS"/>
              <a:cs typeface="Trebuchet MS"/>
              <a:sym typeface="Trebuchet MS"/>
            </a:endParaRPr>
          </a:p>
        </p:txBody>
      </p:sp>
      <p:sp>
        <p:nvSpPr>
          <p:cNvPr id="80" name="Google Shape;80;p2"/>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lang="en-GB">
                <a:solidFill>
                  <a:schemeClr val="lt1"/>
                </a:solidFill>
                <a:latin typeface="Trebuchet MS"/>
                <a:ea typeface="Trebuchet MS"/>
                <a:cs typeface="Trebuchet MS"/>
                <a:sym typeface="Trebuchet MS"/>
              </a:rPr>
              <a:t>PSHE</a:t>
            </a:r>
            <a:endParaRPr b="0" i="0" sz="1400" u="none" cap="none" strike="noStrike">
              <a:solidFill>
                <a:schemeClr val="lt1"/>
              </a:solidFill>
              <a:latin typeface="Trebuchet MS"/>
              <a:ea typeface="Trebuchet MS"/>
              <a:cs typeface="Trebuchet MS"/>
              <a:sym typeface="Trebuchet MS"/>
            </a:endParaRPr>
          </a:p>
        </p:txBody>
      </p:sp>
      <p:sp>
        <p:nvSpPr>
          <p:cNvPr id="81" name="Google Shape;81;p2"/>
          <p:cNvSpPr/>
          <p:nvPr/>
        </p:nvSpPr>
        <p:spPr>
          <a:xfrm>
            <a:off x="2920300" y="95920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600"/>
              <a:buFont typeface="Arial"/>
              <a:buNone/>
            </a:pPr>
            <a:r>
              <a:rPr lang="en-GB" sz="1100">
                <a:solidFill>
                  <a:schemeClr val="lt1"/>
                </a:solidFill>
                <a:latin typeface="Trebuchet MS"/>
                <a:ea typeface="Trebuchet MS"/>
                <a:cs typeface="Trebuchet MS"/>
                <a:sym typeface="Trebuchet MS"/>
              </a:rPr>
              <a:t>Our topic this term is ‘Celebrating Difference’. We are looking at how we are all different and celebrating the things that we are good at as individuals. </a:t>
            </a:r>
            <a:endParaRPr i="0" sz="1100" u="none" cap="none" strike="noStrike">
              <a:solidFill>
                <a:schemeClr val="lt1"/>
              </a:solidFill>
              <a:latin typeface="Trebuchet MS"/>
              <a:ea typeface="Trebuchet MS"/>
              <a:cs typeface="Trebuchet MS"/>
              <a:sym typeface="Trebuchet MS"/>
            </a:endParaRPr>
          </a:p>
        </p:txBody>
      </p:sp>
      <p:sp>
        <p:nvSpPr>
          <p:cNvPr id="82" name="Google Shape;82;p2"/>
          <p:cNvSpPr/>
          <p:nvPr/>
        </p:nvSpPr>
        <p:spPr>
          <a:xfrm>
            <a:off x="5078600" y="95930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850">
                <a:solidFill>
                  <a:schemeClr val="lt1"/>
                </a:solidFill>
                <a:latin typeface="Trebuchet MS"/>
                <a:ea typeface="Trebuchet MS"/>
                <a:cs typeface="Trebuchet MS"/>
                <a:sym typeface="Trebuchet MS"/>
              </a:rPr>
              <a:t>We will be exploring pulse and patterns using different classroom instruments and our voices - finding out how to control our voices and use them in a way that expands our language, and using instruments to experiment with the heartbeat and its effects.</a:t>
            </a:r>
            <a:endParaRPr b="1" i="0" sz="850" u="none" cap="none" strike="noStrike">
              <a:solidFill>
                <a:schemeClr val="lt1"/>
              </a:solidFill>
              <a:latin typeface="Trebuchet MS"/>
              <a:ea typeface="Trebuchet MS"/>
              <a:cs typeface="Trebuchet MS"/>
              <a:sym typeface="Trebuchet MS"/>
            </a:endParaRPr>
          </a:p>
        </p:txBody>
      </p:sp>
      <p:sp>
        <p:nvSpPr>
          <p:cNvPr id="83" name="Google Shape;83;p2"/>
          <p:cNvSpPr/>
          <p:nvPr/>
        </p:nvSpPr>
        <p:spPr>
          <a:xfrm>
            <a:off x="1587100" y="27250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lt1"/>
                </a:solidFill>
                <a:latin typeface="Trebuchet MS"/>
                <a:ea typeface="Trebuchet MS"/>
                <a:cs typeface="Trebuchet MS"/>
                <a:sym typeface="Trebuchet MS"/>
              </a:rPr>
              <a:t>Voluntary contribution </a:t>
            </a:r>
            <a:endParaRPr b="0" i="0" sz="1400" u="none" cap="none" strike="noStrike">
              <a:solidFill>
                <a:srgbClr val="000000"/>
              </a:solidFill>
              <a:latin typeface="Trebuchet MS"/>
              <a:ea typeface="Trebuchet MS"/>
              <a:cs typeface="Trebuchet MS"/>
              <a:sym typeface="Trebuchet MS"/>
            </a:endParaRPr>
          </a:p>
        </p:txBody>
      </p:sp>
      <p:sp>
        <p:nvSpPr>
          <p:cNvPr id="84" name="Google Shape;84;p2"/>
          <p:cNvSpPr/>
          <p:nvPr/>
        </p:nvSpPr>
        <p:spPr>
          <a:xfrm>
            <a:off x="762011" y="3275650"/>
            <a:ext cx="36771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600"/>
              <a:buFont typeface="Arial"/>
              <a:buNone/>
            </a:pPr>
            <a:r>
              <a:rPr lang="en-GB" sz="900">
                <a:solidFill>
                  <a:schemeClr val="lt1"/>
                </a:solidFill>
                <a:latin typeface="Trebuchet MS"/>
                <a:ea typeface="Trebuchet MS"/>
                <a:cs typeface="Trebuchet MS"/>
                <a:sym typeface="Trebuchet MS"/>
              </a:rPr>
              <a:t>We have come keen junk modelling markers this year in EYFS. Any clean </a:t>
            </a:r>
            <a:r>
              <a:rPr lang="en-GB" sz="900">
                <a:solidFill>
                  <a:schemeClr val="lt1"/>
                </a:solidFill>
                <a:latin typeface="Trebuchet MS"/>
                <a:ea typeface="Trebuchet MS"/>
                <a:cs typeface="Trebuchet MS"/>
                <a:sym typeface="Trebuchet MS"/>
              </a:rPr>
              <a:t>recycling</a:t>
            </a:r>
            <a:r>
              <a:rPr lang="en-GB" sz="900">
                <a:solidFill>
                  <a:schemeClr val="lt1"/>
                </a:solidFill>
                <a:latin typeface="Trebuchet MS"/>
                <a:ea typeface="Trebuchet MS"/>
                <a:cs typeface="Trebuchet MS"/>
                <a:sym typeface="Trebuchet MS"/>
              </a:rPr>
              <a:t> can be brought into school to support pupil’s </a:t>
            </a:r>
            <a:r>
              <a:rPr lang="en-GB" sz="900">
                <a:solidFill>
                  <a:schemeClr val="lt1"/>
                </a:solidFill>
                <a:latin typeface="Trebuchet MS"/>
                <a:ea typeface="Trebuchet MS"/>
                <a:cs typeface="Trebuchet MS"/>
                <a:sym typeface="Trebuchet MS"/>
              </a:rPr>
              <a:t>creation and imaginative play. </a:t>
            </a:r>
            <a:r>
              <a:rPr lang="en-GB" sz="900">
                <a:solidFill>
                  <a:schemeClr val="lt1"/>
                </a:solidFill>
                <a:latin typeface="Trebuchet MS"/>
                <a:ea typeface="Trebuchet MS"/>
                <a:cs typeface="Trebuchet MS"/>
                <a:sym typeface="Trebuchet MS"/>
              </a:rPr>
              <a:t>We would also love your support in contributing £1 per week to the Reception Fund. This enables us to buy a few extras eg ingredients for making playdough or resources to support a theme. If you are able to contribute, you can do this weekly, termly or for the whole year. We thank you very much in advance for your assistance.</a:t>
            </a:r>
            <a:endParaRPr sz="900">
              <a:solidFill>
                <a:schemeClr val="lt1"/>
              </a:solidFill>
              <a:latin typeface="Trebuchet MS"/>
              <a:ea typeface="Trebuchet MS"/>
              <a:cs typeface="Trebuchet MS"/>
              <a:sym typeface="Trebuchet MS"/>
            </a:endParaRPr>
          </a:p>
          <a:p>
            <a:pPr indent="0" lvl="0" marL="0" rtl="0" algn="l">
              <a:spcBef>
                <a:spcPts val="0"/>
              </a:spcBef>
              <a:spcAft>
                <a:spcPts val="0"/>
              </a:spcAft>
              <a:buClr>
                <a:schemeClr val="dk1"/>
              </a:buClr>
              <a:buSzPts val="600"/>
              <a:buFont typeface="Arial"/>
              <a:buNone/>
            </a:pPr>
            <a:r>
              <a:rPr lang="en-GB" sz="900">
                <a:solidFill>
                  <a:schemeClr val="lt1"/>
                </a:solidFill>
                <a:latin typeface="Trebuchet MS"/>
                <a:ea typeface="Trebuchet MS"/>
                <a:cs typeface="Trebuchet MS"/>
                <a:sym typeface="Trebuchet MS"/>
              </a:rPr>
              <a:t>This payment will be made available on Arbor next week. </a:t>
            </a:r>
            <a:endParaRPr sz="900">
              <a:solidFill>
                <a:schemeClr val="lt1"/>
              </a:solidFill>
              <a:latin typeface="Trebuchet MS"/>
              <a:ea typeface="Trebuchet MS"/>
              <a:cs typeface="Trebuchet MS"/>
              <a:sym typeface="Trebuchet MS"/>
            </a:endParaRPr>
          </a:p>
        </p:txBody>
      </p:sp>
      <p:sp>
        <p:nvSpPr>
          <p:cNvPr id="85" name="Google Shape;85;p2"/>
          <p:cNvSpPr/>
          <p:nvPr/>
        </p:nvSpPr>
        <p:spPr>
          <a:xfrm>
            <a:off x="50786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lang="en-GB">
                <a:solidFill>
                  <a:schemeClr val="lt1"/>
                </a:solidFill>
                <a:latin typeface="Trebuchet MS"/>
                <a:ea typeface="Trebuchet MS"/>
                <a:cs typeface="Trebuchet MS"/>
                <a:sym typeface="Trebuchet MS"/>
              </a:rPr>
              <a:t>Music</a:t>
            </a:r>
            <a:endParaRPr b="0" i="0" sz="1400" u="none" cap="none" strike="noStrike">
              <a:solidFill>
                <a:schemeClr val="lt1"/>
              </a:solidFill>
              <a:latin typeface="Trebuchet MS"/>
              <a:ea typeface="Trebuchet MS"/>
              <a:cs typeface="Trebuchet MS"/>
              <a:sym typeface="Trebuchet MS"/>
            </a:endParaRPr>
          </a:p>
        </p:txBody>
      </p:sp>
      <p:sp>
        <p:nvSpPr>
          <p:cNvPr id="86" name="Google Shape;86;p2"/>
          <p:cNvSpPr/>
          <p:nvPr/>
        </p:nvSpPr>
        <p:spPr>
          <a:xfrm>
            <a:off x="5033900" y="319695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100"/>
              <a:buFont typeface="Arial"/>
              <a:buNone/>
            </a:pPr>
            <a:r>
              <a:rPr lang="en-GB" sz="1000">
                <a:solidFill>
                  <a:schemeClr val="lt1"/>
                </a:solidFill>
                <a:latin typeface="Trebuchet MS"/>
                <a:ea typeface="Trebuchet MS"/>
                <a:cs typeface="Trebuchet MS"/>
                <a:sym typeface="Trebuchet MS"/>
              </a:rPr>
              <a:t>Please support your child with dressing independently and being able to put on their shoes. We would also </a:t>
            </a:r>
            <a:r>
              <a:rPr lang="en-GB" sz="1000">
                <a:solidFill>
                  <a:schemeClr val="lt1"/>
                </a:solidFill>
                <a:latin typeface="Trebuchet MS"/>
                <a:ea typeface="Trebuchet MS"/>
                <a:cs typeface="Trebuchet MS"/>
                <a:sym typeface="Trebuchet MS"/>
              </a:rPr>
              <a:t>encourage</a:t>
            </a:r>
            <a:r>
              <a:rPr lang="en-GB" sz="1000">
                <a:solidFill>
                  <a:schemeClr val="lt1"/>
                </a:solidFill>
                <a:latin typeface="Trebuchet MS"/>
                <a:ea typeface="Trebuchet MS"/>
                <a:cs typeface="Trebuchet MS"/>
                <a:sym typeface="Trebuchet MS"/>
              </a:rPr>
              <a:t> you to read daily with your child and access the phonic resources. </a:t>
            </a:r>
            <a:endParaRPr i="0" sz="1000" u="none" cap="none" strike="noStrike">
              <a:solidFill>
                <a:schemeClr val="lt1"/>
              </a:solidFill>
              <a:latin typeface="Trebuchet MS"/>
              <a:ea typeface="Trebuchet MS"/>
              <a:cs typeface="Trebuchet MS"/>
              <a:sym typeface="Trebuchet MS"/>
            </a:endParaRPr>
          </a:p>
          <a:p>
            <a:pPr indent="0" lvl="0" marL="0" marR="0" rtl="0" algn="l">
              <a:lnSpc>
                <a:spcPct val="115000"/>
              </a:lnSpc>
              <a:spcBef>
                <a:spcPts val="0"/>
              </a:spcBef>
              <a:spcAft>
                <a:spcPts val="0"/>
              </a:spcAft>
              <a:buClr>
                <a:srgbClr val="000000"/>
              </a:buClr>
              <a:buSzPts val="600"/>
              <a:buFont typeface="Arial"/>
              <a:buNone/>
            </a:pPr>
            <a:r>
              <a:t/>
            </a:r>
            <a:endParaRPr b="0" i="0" sz="600" u="none" cap="none" strike="noStrike">
              <a:solidFill>
                <a:schemeClr val="lt1"/>
              </a:solidFill>
              <a:latin typeface="Arial"/>
              <a:ea typeface="Arial"/>
              <a:cs typeface="Arial"/>
              <a:sym typeface="Arial"/>
            </a:endParaRPr>
          </a:p>
        </p:txBody>
      </p:sp>
      <p:sp>
        <p:nvSpPr>
          <p:cNvPr id="87" name="Google Shape;87;p2"/>
          <p:cNvSpPr/>
          <p:nvPr/>
        </p:nvSpPr>
        <p:spPr>
          <a:xfrm>
            <a:off x="7348425" y="461975"/>
            <a:ext cx="1121100" cy="29841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200" u="none" cap="none" strike="noStrike">
                <a:solidFill>
                  <a:schemeClr val="lt1"/>
                </a:solidFill>
                <a:latin typeface="Trebuchet MS"/>
                <a:ea typeface="Trebuchet MS"/>
                <a:cs typeface="Trebuchet MS"/>
                <a:sym typeface="Trebuchet MS"/>
              </a:rPr>
              <a:t>Key dates:</a:t>
            </a:r>
            <a:endParaRPr b="0" i="0" sz="12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100"/>
              <a:buFont typeface="Arial"/>
              <a:buNone/>
            </a:pPr>
            <a:r>
              <a:t/>
            </a:r>
            <a:endParaRPr sz="12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lang="en-GB" sz="1100">
                <a:solidFill>
                  <a:schemeClr val="lt1"/>
                </a:solidFill>
                <a:latin typeface="Trebuchet MS"/>
                <a:ea typeface="Trebuchet MS"/>
                <a:cs typeface="Trebuchet MS"/>
                <a:sym typeface="Trebuchet MS"/>
              </a:rPr>
              <a:t>EYFS </a:t>
            </a:r>
            <a:r>
              <a:rPr lang="en-GB" sz="1100">
                <a:solidFill>
                  <a:schemeClr val="lt1"/>
                </a:solidFill>
                <a:latin typeface="Trebuchet MS"/>
                <a:ea typeface="Trebuchet MS"/>
                <a:cs typeface="Trebuchet MS"/>
                <a:sym typeface="Trebuchet MS"/>
              </a:rPr>
              <a:t>information workshop - 21.09 </a:t>
            </a:r>
            <a:endParaRPr sz="11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t/>
            </a:r>
            <a:endParaRPr sz="11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lang="en-GB" sz="1100">
                <a:solidFill>
                  <a:schemeClr val="lt1"/>
                </a:solidFill>
                <a:latin typeface="Trebuchet MS"/>
                <a:ea typeface="Trebuchet MS"/>
                <a:cs typeface="Trebuchet MS"/>
                <a:sym typeface="Trebuchet MS"/>
              </a:rPr>
              <a:t>Black cultural evening - 17.10 </a:t>
            </a:r>
            <a:endParaRPr sz="11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t/>
            </a:r>
            <a:endParaRPr sz="11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lang="en-GB" sz="1100">
                <a:solidFill>
                  <a:schemeClr val="lt1"/>
                </a:solidFill>
                <a:latin typeface="Trebuchet MS"/>
                <a:ea typeface="Trebuchet MS"/>
                <a:cs typeface="Trebuchet MS"/>
                <a:sym typeface="Trebuchet MS"/>
              </a:rPr>
              <a:t>CUSP curriculum workshop - 19.10 </a:t>
            </a:r>
            <a:endParaRPr sz="11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100"/>
              <a:buFont typeface="Arial"/>
              <a:buNone/>
            </a:pPr>
            <a:r>
              <a:rPr b="0" i="0" lang="en-GB" sz="900" u="none" cap="none" strike="noStrike">
                <a:solidFill>
                  <a:schemeClr val="lt1"/>
                </a:solidFill>
                <a:latin typeface="Trebuchet MS"/>
                <a:ea typeface="Trebuchet MS"/>
                <a:cs typeface="Trebuchet MS"/>
                <a:sym typeface="Trebuchet MS"/>
              </a:rPr>
              <a:t> </a:t>
            </a:r>
            <a:endParaRPr b="0" i="0" sz="9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900"/>
              <a:buFont typeface="Arial"/>
              <a:buNone/>
            </a:pPr>
            <a:r>
              <a:t/>
            </a:r>
            <a:endParaRPr b="0" i="0" sz="100" u="none" cap="none" strike="noStrike">
              <a:solidFill>
                <a:schemeClr val="lt1"/>
              </a:solidFill>
              <a:latin typeface="Trebuchet MS"/>
              <a:ea typeface="Trebuchet MS"/>
              <a:cs typeface="Trebuchet MS"/>
              <a:sym typeface="Trebuchet MS"/>
            </a:endParaRPr>
          </a:p>
        </p:txBody>
      </p:sp>
      <p:pic>
        <p:nvPicPr>
          <p:cNvPr descr="Sudbourne Primary School (Fees &amp; Reviews) England, Lambeth, London, United  Kingdom, Hayter Road" id="88" name="Google Shape;88;p2"/>
          <p:cNvPicPr preferRelativeResize="0"/>
          <p:nvPr/>
        </p:nvPicPr>
        <p:blipFill rotWithShape="1">
          <a:blip r:embed="rId3">
            <a:alphaModFix/>
          </a:blip>
          <a:srcRect b="0" l="0" r="0" t="0"/>
          <a:stretch/>
        </p:blipFill>
        <p:spPr>
          <a:xfrm>
            <a:off x="7275038" y="3614850"/>
            <a:ext cx="1267875" cy="1100400"/>
          </a:xfrm>
          <a:prstGeom prst="rect">
            <a:avLst/>
          </a:prstGeom>
          <a:noFill/>
          <a:ln>
            <a:noFill/>
          </a:ln>
        </p:spPr>
      </p:pic>
      <p:sp>
        <p:nvSpPr>
          <p:cNvPr id="89" name="Google Shape;89;p2"/>
          <p:cNvSpPr/>
          <p:nvPr/>
        </p:nvSpPr>
        <p:spPr>
          <a:xfrm>
            <a:off x="51233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lang="en-GB">
                <a:solidFill>
                  <a:schemeClr val="lt1"/>
                </a:solidFill>
                <a:latin typeface="Trebuchet MS"/>
                <a:ea typeface="Trebuchet MS"/>
                <a:cs typeface="Trebuchet MS"/>
                <a:sym typeface="Trebuchet MS"/>
              </a:rPr>
              <a:t>Support at home</a:t>
            </a:r>
            <a:endParaRPr b="0" i="0" sz="1400" u="none" cap="none" strike="noStrike">
              <a:solidFill>
                <a:schemeClr val="lt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Rachael Rees</dc:creator>
</cp:coreProperties>
</file>