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Comfortaa"/>
      <p:regular r:id="rId8"/>
      <p:bold r:id="rId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0" roundtripDataSignature="AMtx7mhiiGdxR+92Bl537HITm4H0aQ9Rv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customschemas.google.com/relationships/presentationmetadata" Target="metadata"/><Relationship Id="rId9" Type="http://schemas.openxmlformats.org/officeDocument/2006/relationships/font" Target="fonts/Comfortaa-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Comfortaa-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 name="Google Shape;7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p:nvPr/>
        </p:nvSpPr>
        <p:spPr>
          <a:xfrm>
            <a:off x="168100" y="145675"/>
            <a:ext cx="87630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
          <p:cNvSpPr/>
          <p:nvPr/>
        </p:nvSpPr>
        <p:spPr>
          <a:xfrm>
            <a:off x="257394" y="206882"/>
            <a:ext cx="8629200" cy="47745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1"/>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GB" sz="1500" u="none" cap="none" strike="noStrike">
                <a:solidFill>
                  <a:srgbClr val="FFFFFF"/>
                </a:solidFill>
                <a:latin typeface="Trebuchet MS"/>
                <a:ea typeface="Trebuchet MS"/>
                <a:cs typeface="Trebuchet MS"/>
                <a:sym typeface="Trebuchet MS"/>
              </a:rPr>
              <a:t>English</a:t>
            </a:r>
            <a:endParaRPr b="1" i="0" sz="1500" u="none" cap="none" strike="noStrike">
              <a:solidFill>
                <a:srgbClr val="FFFFFF"/>
              </a:solidFill>
              <a:latin typeface="Trebuchet MS"/>
              <a:ea typeface="Trebuchet MS"/>
              <a:cs typeface="Trebuchet MS"/>
              <a:sym typeface="Trebuchet MS"/>
            </a:endParaRPr>
          </a:p>
        </p:txBody>
      </p:sp>
      <p:sp>
        <p:nvSpPr>
          <p:cNvPr id="57" name="Google Shape;57;p1"/>
          <p:cNvSpPr/>
          <p:nvPr/>
        </p:nvSpPr>
        <p:spPr>
          <a:xfrm>
            <a:off x="657900" y="901200"/>
            <a:ext cx="2123100" cy="1649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GB" sz="750">
                <a:solidFill>
                  <a:schemeClr val="lt1"/>
                </a:solidFill>
                <a:latin typeface="Trebuchet MS"/>
                <a:ea typeface="Trebuchet MS"/>
                <a:cs typeface="Trebuchet MS"/>
                <a:sym typeface="Trebuchet MS"/>
              </a:rPr>
              <a:t>This Autumn term in Phase 3 English, students will focus on writing third-person stories set in another culture and formal letters of application. They will also explore wordplay in poetry and practice using dialogue in narrative writing. In reading, they will study Shackleton’s Journey. Key skills like summarising, comparing and predicting will be developed to enhance comprehension</a:t>
            </a:r>
            <a:r>
              <a:rPr lang="en-GB" sz="850">
                <a:solidFill>
                  <a:schemeClr val="lt1"/>
                </a:solidFill>
                <a:latin typeface="Trebuchet MS"/>
                <a:ea typeface="Trebuchet MS"/>
                <a:cs typeface="Trebuchet MS"/>
                <a:sym typeface="Trebuchet MS"/>
              </a:rPr>
              <a:t>.</a:t>
            </a:r>
            <a:endParaRPr sz="850">
              <a:solidFill>
                <a:schemeClr val="lt1"/>
              </a:solidFill>
              <a:latin typeface="Trebuchet MS"/>
              <a:ea typeface="Trebuchet MS"/>
              <a:cs typeface="Trebuchet MS"/>
              <a:sym typeface="Trebuchet MS"/>
            </a:endParaRPr>
          </a:p>
          <a:p>
            <a:pPr indent="0" lvl="0" marL="0" rtl="0" algn="just">
              <a:lnSpc>
                <a:spcPct val="115000"/>
              </a:lnSpc>
              <a:spcBef>
                <a:spcPts val="1200"/>
              </a:spcBef>
              <a:spcAft>
                <a:spcPts val="1200"/>
              </a:spcAft>
              <a:buClr>
                <a:schemeClr val="dk1"/>
              </a:buClr>
              <a:buSzPts val="1100"/>
              <a:buFont typeface="Arial"/>
              <a:buNone/>
            </a:pPr>
            <a:r>
              <a:t/>
            </a:r>
            <a:endParaRPr sz="750">
              <a:solidFill>
                <a:schemeClr val="lt1"/>
              </a:solidFill>
              <a:latin typeface="Trebuchet MS"/>
              <a:ea typeface="Trebuchet MS"/>
              <a:cs typeface="Trebuchet MS"/>
              <a:sym typeface="Trebuchet MS"/>
            </a:endParaRPr>
          </a:p>
        </p:txBody>
      </p:sp>
      <p:sp>
        <p:nvSpPr>
          <p:cNvPr id="58" name="Google Shape;58;p1"/>
          <p:cNvSpPr/>
          <p:nvPr/>
        </p:nvSpPr>
        <p:spPr>
          <a:xfrm>
            <a:off x="3079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Maths</a:t>
            </a:r>
            <a:endParaRPr b="0" i="0" sz="1400" u="none" cap="none" strike="noStrike">
              <a:solidFill>
                <a:srgbClr val="000000"/>
              </a:solidFill>
              <a:latin typeface="Trebuchet MS"/>
              <a:ea typeface="Trebuchet MS"/>
              <a:cs typeface="Trebuchet MS"/>
              <a:sym typeface="Trebuchet MS"/>
            </a:endParaRPr>
          </a:p>
        </p:txBody>
      </p:sp>
      <p:sp>
        <p:nvSpPr>
          <p:cNvPr id="59" name="Google Shape;59;p1"/>
          <p:cNvSpPr/>
          <p:nvPr/>
        </p:nvSpPr>
        <p:spPr>
          <a:xfrm>
            <a:off x="525445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Science</a:t>
            </a:r>
            <a:endParaRPr b="0" i="0" sz="1400" u="none" cap="none" strike="noStrike">
              <a:solidFill>
                <a:srgbClr val="000000"/>
              </a:solidFill>
              <a:latin typeface="Trebuchet MS"/>
              <a:ea typeface="Trebuchet MS"/>
              <a:cs typeface="Trebuchet MS"/>
              <a:sym typeface="Trebuchet MS"/>
            </a:endParaRPr>
          </a:p>
        </p:txBody>
      </p:sp>
      <p:sp>
        <p:nvSpPr>
          <p:cNvPr id="60" name="Google Shape;60;p1"/>
          <p:cNvSpPr/>
          <p:nvPr/>
        </p:nvSpPr>
        <p:spPr>
          <a:xfrm>
            <a:off x="3034375" y="899600"/>
            <a:ext cx="2019000" cy="161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1200"/>
              </a:spcBef>
              <a:spcAft>
                <a:spcPts val="1200"/>
              </a:spcAft>
              <a:buClr>
                <a:srgbClr val="000000"/>
              </a:buClr>
              <a:buSzPts val="150"/>
              <a:buFont typeface="Arial"/>
              <a:buNone/>
            </a:pPr>
            <a:r>
              <a:rPr lang="en-GB" sz="800">
                <a:solidFill>
                  <a:schemeClr val="lt1"/>
                </a:solidFill>
                <a:latin typeface="Trebuchet MS"/>
                <a:ea typeface="Trebuchet MS"/>
                <a:cs typeface="Trebuchet MS"/>
                <a:sym typeface="Trebuchet MS"/>
              </a:rPr>
              <a:t>We will begin by learning about decimal fractions, starting with tenths and moving to hundredths and thousandths. We'll represent, compare, and order these decimals, then solve problems with them. After decimals, we'll focus on money, comparing amounts and using addition and subtraction to solve money problems.</a:t>
            </a:r>
            <a:endParaRPr b="0" i="0" sz="800" u="none" cap="none" strike="noStrike">
              <a:solidFill>
                <a:schemeClr val="lt1"/>
              </a:solidFill>
              <a:latin typeface="Trebuchet MS"/>
              <a:ea typeface="Trebuchet MS"/>
              <a:cs typeface="Trebuchet MS"/>
              <a:sym typeface="Trebuchet MS"/>
            </a:endParaRPr>
          </a:p>
        </p:txBody>
      </p:sp>
      <p:sp>
        <p:nvSpPr>
          <p:cNvPr id="61" name="Google Shape;61;p1"/>
          <p:cNvSpPr/>
          <p:nvPr/>
        </p:nvSpPr>
        <p:spPr>
          <a:xfrm>
            <a:off x="5209750" y="886100"/>
            <a:ext cx="1949700" cy="1649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100"/>
              <a:buFont typeface="Arial"/>
              <a:buNone/>
            </a:pPr>
            <a:r>
              <a:rPr lang="en-GB" sz="800">
                <a:solidFill>
                  <a:schemeClr val="lt1"/>
                </a:solidFill>
                <a:latin typeface="Trebuchet MS"/>
                <a:ea typeface="Trebuchet MS"/>
                <a:cs typeface="Trebuchet MS"/>
                <a:sym typeface="Trebuchet MS"/>
              </a:rPr>
              <a:t>Our topic is ‘Animals, including humans, specifically the circulatory system’. We will learn to identify and name the main parts of the human circulatory system, including the heart, blood vessels, and blood, and describe their functions in keeping the body healthy. We will learn how nutrients and water are transported throughout the body to keep us strong and healthy.</a:t>
            </a:r>
            <a:endParaRPr b="0" i="0" sz="1100" u="none" cap="none" strike="noStrike">
              <a:solidFill>
                <a:schemeClr val="lt1"/>
              </a:solidFill>
              <a:latin typeface="Trebuchet MS"/>
              <a:ea typeface="Trebuchet MS"/>
              <a:cs typeface="Trebuchet MS"/>
              <a:sym typeface="Trebuchet MS"/>
            </a:endParaRPr>
          </a:p>
        </p:txBody>
      </p:sp>
      <p:sp>
        <p:nvSpPr>
          <p:cNvPr id="62" name="Google Shape;62;p1"/>
          <p:cNvSpPr/>
          <p:nvPr/>
        </p:nvSpPr>
        <p:spPr>
          <a:xfrm>
            <a:off x="3052925" y="2632013"/>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P.E</a:t>
            </a:r>
            <a:endParaRPr b="0" i="0" sz="1400" u="none" cap="none" strike="noStrike">
              <a:solidFill>
                <a:srgbClr val="000000"/>
              </a:solidFill>
              <a:latin typeface="Trebuchet MS"/>
              <a:ea typeface="Trebuchet MS"/>
              <a:cs typeface="Trebuchet MS"/>
              <a:sym typeface="Trebuchet MS"/>
            </a:endParaRPr>
          </a:p>
        </p:txBody>
      </p:sp>
      <p:sp>
        <p:nvSpPr>
          <p:cNvPr id="63" name="Google Shape;63;p1"/>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Computing</a:t>
            </a:r>
            <a:endParaRPr b="0" i="0" sz="1400" u="none" cap="none" strike="noStrike">
              <a:solidFill>
                <a:srgbClr val="000000"/>
              </a:solidFill>
              <a:latin typeface="Trebuchet MS"/>
              <a:ea typeface="Trebuchet MS"/>
              <a:cs typeface="Trebuchet MS"/>
              <a:sym typeface="Trebuchet MS"/>
            </a:endParaRPr>
          </a:p>
        </p:txBody>
      </p:sp>
      <p:sp>
        <p:nvSpPr>
          <p:cNvPr id="64" name="Google Shape;64;p1"/>
          <p:cNvSpPr/>
          <p:nvPr/>
        </p:nvSpPr>
        <p:spPr>
          <a:xfrm>
            <a:off x="762000" y="3174775"/>
            <a:ext cx="1949700" cy="17082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Clr>
                <a:schemeClr val="dk1"/>
              </a:buClr>
              <a:buSzPts val="1100"/>
              <a:buFont typeface="Arial"/>
              <a:buNone/>
            </a:pPr>
            <a:r>
              <a:rPr lang="en-GB" sz="800">
                <a:solidFill>
                  <a:schemeClr val="lt1"/>
                </a:solidFill>
                <a:latin typeface="Trebuchet MS"/>
                <a:ea typeface="Trebuchet MS"/>
                <a:cs typeface="Trebuchet MS"/>
                <a:sym typeface="Trebuchet MS"/>
              </a:rPr>
              <a:t>Our unit is; "Communication and Collaboration." We will explore how data travels over the internet. We will learn about addressing and the structure of data packets. We will also discover how the internet supports online communication and teamwork through shared projects and different communication methods. </a:t>
            </a:r>
            <a:endParaRPr sz="800">
              <a:solidFill>
                <a:schemeClr val="lt1"/>
              </a:solidFill>
              <a:latin typeface="Trebuchet MS"/>
              <a:ea typeface="Trebuchet MS"/>
              <a:cs typeface="Trebuchet MS"/>
              <a:sym typeface="Trebuchet MS"/>
            </a:endParaRPr>
          </a:p>
        </p:txBody>
      </p:sp>
      <p:sp>
        <p:nvSpPr>
          <p:cNvPr id="65" name="Google Shape;65;p1"/>
          <p:cNvSpPr/>
          <p:nvPr/>
        </p:nvSpPr>
        <p:spPr>
          <a:xfrm>
            <a:off x="5299138" y="2613538"/>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500" u="none" cap="none" strike="noStrike">
                <a:solidFill>
                  <a:schemeClr val="lt1"/>
                </a:solidFill>
                <a:latin typeface="Trebuchet MS"/>
                <a:ea typeface="Trebuchet MS"/>
                <a:cs typeface="Trebuchet MS"/>
                <a:sym typeface="Trebuchet MS"/>
              </a:rPr>
              <a:t> Music</a:t>
            </a:r>
            <a:endParaRPr b="0" i="0" sz="1100" u="none" cap="none" strike="noStrike">
              <a:solidFill>
                <a:srgbClr val="000000"/>
              </a:solidFill>
              <a:latin typeface="Trebuchet MS"/>
              <a:ea typeface="Trebuchet MS"/>
              <a:cs typeface="Trebuchet MS"/>
              <a:sym typeface="Trebuchet MS"/>
            </a:endParaRPr>
          </a:p>
        </p:txBody>
      </p:sp>
      <p:sp>
        <p:nvSpPr>
          <p:cNvPr id="66" name="Google Shape;66;p1"/>
          <p:cNvSpPr/>
          <p:nvPr/>
        </p:nvSpPr>
        <p:spPr>
          <a:xfrm>
            <a:off x="5306750" y="3117300"/>
            <a:ext cx="1949700" cy="18066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We will be introduced to the world of the Steel Pans and learn its history and impact on the world, whilst performing traditional songs &amp; recognising stylistic features of Pan music. We will read staff notation to create melodies and chordal accompaniment.</a:t>
            </a:r>
            <a:endParaRPr i="0" sz="600" u="none" cap="none" strike="noStrike">
              <a:solidFill>
                <a:schemeClr val="lt1"/>
              </a:solidFill>
              <a:latin typeface="Trebuchet MS"/>
              <a:ea typeface="Trebuchet MS"/>
              <a:cs typeface="Trebuchet MS"/>
              <a:sym typeface="Trebuchet MS"/>
            </a:endParaRPr>
          </a:p>
        </p:txBody>
      </p:sp>
      <p:sp>
        <p:nvSpPr>
          <p:cNvPr id="67" name="Google Shape;67;p1"/>
          <p:cNvSpPr/>
          <p:nvPr/>
        </p:nvSpPr>
        <p:spPr>
          <a:xfrm>
            <a:off x="3034375" y="3117300"/>
            <a:ext cx="1949700" cy="18066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In Tag Rugby, students will work on passing, attacking, and defending to outmaneuver opponents and protect their tags. Adapted games will help practice these skills before full game play. In Basketball, students will focus on passing, shooting, and defending, with adapted games to refine their skills before game play. Both sports will teach teamwork, strategy, and sportsmanship.</a:t>
            </a:r>
            <a:endParaRPr sz="8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t/>
            </a:r>
            <a:endParaRPr sz="500">
              <a:solidFill>
                <a:schemeClr val="lt1"/>
              </a:solidFill>
              <a:latin typeface="Trebuchet MS"/>
              <a:ea typeface="Trebuchet MS"/>
              <a:cs typeface="Trebuchet MS"/>
              <a:sym typeface="Trebuchet MS"/>
            </a:endParaRPr>
          </a:p>
        </p:txBody>
      </p:sp>
      <p:sp>
        <p:nvSpPr>
          <p:cNvPr id="68" name="Google Shape;68;p1"/>
          <p:cNvSpPr/>
          <p:nvPr/>
        </p:nvSpPr>
        <p:spPr>
          <a:xfrm>
            <a:off x="7315825" y="1932925"/>
            <a:ext cx="1335900" cy="3765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t/>
            </a:r>
            <a:endParaRPr b="1" i="0" sz="1300" u="none" cap="none" strike="noStrike">
              <a:solidFill>
                <a:srgbClr val="FFFFFF"/>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Phase 3 </a:t>
            </a:r>
            <a:endParaRPr b="0" i="0" sz="1200" u="none" cap="none" strike="noStrike">
              <a:solidFill>
                <a:srgbClr val="000000"/>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 name="Google Shape;69;p1"/>
          <p:cNvSpPr/>
          <p:nvPr/>
        </p:nvSpPr>
        <p:spPr>
          <a:xfrm>
            <a:off x="7315825" y="2513725"/>
            <a:ext cx="1335900" cy="110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lang="en-GB" sz="1300">
                <a:solidFill>
                  <a:srgbClr val="FFFFFF"/>
                </a:solidFill>
                <a:latin typeface="Trebuchet MS"/>
                <a:ea typeface="Trebuchet MS"/>
                <a:cs typeface="Trebuchet MS"/>
                <a:sym typeface="Trebuchet MS"/>
              </a:rPr>
              <a:t>Autumn 1</a:t>
            </a:r>
            <a:endParaRPr b="1" i="0" sz="1300" u="none" cap="none" strike="noStrike">
              <a:solidFill>
                <a:srgbClr val="FFFFFF"/>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202</a:t>
            </a:r>
            <a:r>
              <a:rPr b="1" lang="en-GB" sz="1300">
                <a:solidFill>
                  <a:srgbClr val="FFFFFF"/>
                </a:solidFill>
                <a:latin typeface="Trebuchet MS"/>
                <a:ea typeface="Trebuchet MS"/>
                <a:cs typeface="Trebuchet MS"/>
                <a:sym typeface="Trebuchet MS"/>
              </a:rPr>
              <a:t>4</a:t>
            </a:r>
            <a:r>
              <a:rPr b="1" i="0" lang="en-GB" sz="1300" u="none" cap="none" strike="noStrike">
                <a:solidFill>
                  <a:srgbClr val="FFFFFF"/>
                </a:solidFill>
                <a:latin typeface="Trebuchet MS"/>
                <a:ea typeface="Trebuchet MS"/>
                <a:cs typeface="Trebuchet MS"/>
                <a:sym typeface="Trebuchet MS"/>
              </a:rPr>
              <a:t>/202</a:t>
            </a:r>
            <a:r>
              <a:rPr b="1" lang="en-GB" sz="1300">
                <a:solidFill>
                  <a:srgbClr val="FFFFFF"/>
                </a:solidFill>
                <a:latin typeface="Trebuchet MS"/>
                <a:ea typeface="Trebuchet MS"/>
                <a:cs typeface="Trebuchet MS"/>
                <a:sym typeface="Trebuchet MS"/>
              </a:rPr>
              <a:t>5</a:t>
            </a:r>
            <a:endParaRPr b="1" i="0" sz="1300" u="none" cap="none" strike="noStrike">
              <a:solidFill>
                <a:srgbClr val="FFFFFF"/>
              </a:solidFill>
              <a:latin typeface="Trebuchet MS"/>
              <a:ea typeface="Trebuchet MS"/>
              <a:cs typeface="Trebuchet MS"/>
              <a:sym typeface="Trebuchet MS"/>
            </a:endParaRPr>
          </a:p>
        </p:txBody>
      </p:sp>
      <p:sp>
        <p:nvSpPr>
          <p:cNvPr id="70" name="Google Shape;70;p1"/>
          <p:cNvSpPr txBox="1"/>
          <p:nvPr/>
        </p:nvSpPr>
        <p:spPr>
          <a:xfrm>
            <a:off x="8828116" y="5877098"/>
            <a:ext cx="1847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Sudbourne Primary School (Fees &amp; Reviews) England, Lambeth, London, United  Kingdom, Hayter Road" id="71" name="Google Shape;71;p1"/>
          <p:cNvPicPr preferRelativeResize="0"/>
          <p:nvPr/>
        </p:nvPicPr>
        <p:blipFill rotWithShape="1">
          <a:blip r:embed="rId3">
            <a:alphaModFix/>
          </a:blip>
          <a:srcRect b="0" l="0" r="0" t="0"/>
          <a:stretch/>
        </p:blipFill>
        <p:spPr>
          <a:xfrm>
            <a:off x="7349838" y="691625"/>
            <a:ext cx="1267875" cy="1100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2"/>
          <p:cNvSpPr/>
          <p:nvPr/>
        </p:nvSpPr>
        <p:spPr>
          <a:xfrm>
            <a:off x="168100" y="145675"/>
            <a:ext cx="88077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2"/>
          <p:cNvSpPr/>
          <p:nvPr/>
        </p:nvSpPr>
        <p:spPr>
          <a:xfrm>
            <a:off x="235300" y="212725"/>
            <a:ext cx="8673300" cy="47628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2"/>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History</a:t>
            </a:r>
            <a:endParaRPr b="0" i="0" sz="1200" u="none" cap="none" strike="noStrike">
              <a:solidFill>
                <a:srgbClr val="000000"/>
              </a:solidFill>
              <a:latin typeface="Trebuchet MS"/>
              <a:ea typeface="Trebuchet MS"/>
              <a:cs typeface="Trebuchet MS"/>
              <a:sym typeface="Trebuchet MS"/>
            </a:endParaRPr>
          </a:p>
        </p:txBody>
      </p:sp>
      <p:sp>
        <p:nvSpPr>
          <p:cNvPr id="79" name="Google Shape;79;p2"/>
          <p:cNvSpPr/>
          <p:nvPr/>
        </p:nvSpPr>
        <p:spPr>
          <a:xfrm>
            <a:off x="762000" y="890850"/>
            <a:ext cx="1949700" cy="1746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just">
              <a:lnSpc>
                <a:spcPct val="90000"/>
              </a:lnSpc>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Our focus is on exploring how conflict shaped the local area during World War II. This study delves into themes of power, invasion, democracy, and community, extending pupils' chronological knowledge beyond 1066. By examining how these elements influenced local life and infrastructure during the war, students gain a deeper understanding of British history and its impact on their own community.</a:t>
            </a:r>
            <a:endParaRPr b="0" i="0" sz="800" u="none" cap="none" strike="noStrike">
              <a:solidFill>
                <a:schemeClr val="lt1"/>
              </a:solidFill>
              <a:latin typeface="Trebuchet MS"/>
              <a:ea typeface="Trebuchet MS"/>
              <a:cs typeface="Trebuchet MS"/>
              <a:sym typeface="Trebuchet MS"/>
            </a:endParaRPr>
          </a:p>
        </p:txBody>
      </p:sp>
      <p:sp>
        <p:nvSpPr>
          <p:cNvPr id="80" name="Google Shape;80;p2"/>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chemeClr val="lt1"/>
                </a:solidFill>
                <a:latin typeface="Trebuchet MS"/>
                <a:ea typeface="Trebuchet MS"/>
                <a:cs typeface="Trebuchet MS"/>
                <a:sym typeface="Trebuchet MS"/>
              </a:rPr>
              <a:t>Design Technology</a:t>
            </a:r>
            <a:endParaRPr b="0" i="0" sz="1400" u="none" cap="none" strike="noStrike">
              <a:solidFill>
                <a:srgbClr val="000000"/>
              </a:solidFill>
              <a:latin typeface="Trebuchet MS"/>
              <a:ea typeface="Trebuchet MS"/>
              <a:cs typeface="Trebuchet MS"/>
              <a:sym typeface="Trebuchet MS"/>
            </a:endParaRPr>
          </a:p>
        </p:txBody>
      </p:sp>
      <p:sp>
        <p:nvSpPr>
          <p:cNvPr id="81" name="Google Shape;81;p2"/>
          <p:cNvSpPr/>
          <p:nvPr/>
        </p:nvSpPr>
        <p:spPr>
          <a:xfrm>
            <a:off x="51233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RE</a:t>
            </a:r>
            <a:endParaRPr b="0" i="0" sz="1400" u="none" cap="none" strike="noStrike">
              <a:solidFill>
                <a:srgbClr val="000000"/>
              </a:solidFill>
              <a:latin typeface="Trebuchet MS"/>
              <a:ea typeface="Trebuchet MS"/>
              <a:cs typeface="Trebuchet MS"/>
              <a:sym typeface="Trebuchet MS"/>
            </a:endParaRPr>
          </a:p>
        </p:txBody>
      </p:sp>
      <p:sp>
        <p:nvSpPr>
          <p:cNvPr id="82" name="Google Shape;82;p2"/>
          <p:cNvSpPr/>
          <p:nvPr/>
        </p:nvSpPr>
        <p:spPr>
          <a:xfrm>
            <a:off x="2920300" y="883300"/>
            <a:ext cx="1949700" cy="1746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800"/>
              <a:buFont typeface="Arial"/>
              <a:buNone/>
            </a:pPr>
            <a:r>
              <a:rPr lang="en-GB" sz="750">
                <a:solidFill>
                  <a:schemeClr val="lt1"/>
                </a:solidFill>
                <a:latin typeface="Trebuchet MS"/>
                <a:ea typeface="Trebuchet MS"/>
                <a:cs typeface="Trebuchet MS"/>
                <a:sym typeface="Trebuchet MS"/>
              </a:rPr>
              <a:t>Our theme is "Can street food save us?" We will explore and create street foods from different cultures around the world. The aim is to encourage pupils to think about their own diets and snacks, considering how they can improve the nutritional value of what they eat. It also provides an exciting opportunity to learn about various cultures through their unique food traditions, helping students appreciate diversity while developing their cooking skills.</a:t>
            </a:r>
            <a:endParaRPr b="0" i="0" sz="750" u="none" cap="none" strike="noStrike">
              <a:solidFill>
                <a:schemeClr val="lt1"/>
              </a:solidFill>
              <a:latin typeface="Trebuchet MS"/>
              <a:ea typeface="Trebuchet MS"/>
              <a:cs typeface="Trebuchet MS"/>
              <a:sym typeface="Trebuchet MS"/>
            </a:endParaRPr>
          </a:p>
        </p:txBody>
      </p:sp>
      <p:sp>
        <p:nvSpPr>
          <p:cNvPr id="83" name="Google Shape;83;p2"/>
          <p:cNvSpPr/>
          <p:nvPr/>
        </p:nvSpPr>
        <p:spPr>
          <a:xfrm>
            <a:off x="5078600" y="901775"/>
            <a:ext cx="1949700" cy="1746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600"/>
              <a:buFont typeface="Arial"/>
              <a:buNone/>
            </a:pPr>
            <a:r>
              <a:t/>
            </a:r>
            <a:endParaRPr sz="800">
              <a:solidFill>
                <a:schemeClr val="lt1"/>
              </a:solidFill>
              <a:latin typeface="Trebuchet MS"/>
              <a:ea typeface="Trebuchet MS"/>
              <a:cs typeface="Trebuchet MS"/>
              <a:sym typeface="Trebuchet MS"/>
            </a:endParaRPr>
          </a:p>
          <a:p>
            <a:pPr indent="0" lvl="0" marL="0" marR="0" rtl="0" algn="just">
              <a:lnSpc>
                <a:spcPct val="100000"/>
              </a:lnSpc>
              <a:spcBef>
                <a:spcPts val="0"/>
              </a:spcBef>
              <a:spcAft>
                <a:spcPts val="0"/>
              </a:spcAft>
              <a:buClr>
                <a:srgbClr val="000000"/>
              </a:buClr>
              <a:buSzPts val="600"/>
              <a:buFont typeface="Arial"/>
              <a:buNone/>
            </a:pPr>
            <a:r>
              <a:rPr lang="en-GB" sz="800">
                <a:solidFill>
                  <a:schemeClr val="lt1"/>
                </a:solidFill>
                <a:latin typeface="Trebuchet MS"/>
                <a:ea typeface="Trebuchet MS"/>
                <a:cs typeface="Trebuchet MS"/>
                <a:sym typeface="Trebuchet MS"/>
              </a:rPr>
              <a:t>We will be learning about Buddhism, exploring its key beliefs and practices, such as peace, kindness, and mindfulness. We will also look at important Buddhist sites like temples, shrines, and the Bodhi tree, where Buddha gained enlightenment. This will help us appreciate the rich culture of Buddhism and respect different ways of life and beliefs around the world.</a:t>
            </a:r>
            <a:endParaRPr i="0" sz="8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100"/>
              <a:buFont typeface="Arial"/>
              <a:buNone/>
            </a:pPr>
            <a:r>
              <a:t/>
            </a:r>
            <a:endParaRPr b="1" i="0" sz="6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600"/>
              <a:buFont typeface="Arial"/>
              <a:buNone/>
            </a:pPr>
            <a:r>
              <a:t/>
            </a:r>
            <a:endParaRPr b="1" i="0" sz="600" u="none" cap="none" strike="noStrike">
              <a:solidFill>
                <a:schemeClr val="lt1"/>
              </a:solidFill>
              <a:latin typeface="Trebuchet MS"/>
              <a:ea typeface="Trebuchet MS"/>
              <a:cs typeface="Trebuchet MS"/>
              <a:sym typeface="Trebuchet MS"/>
            </a:endParaRPr>
          </a:p>
        </p:txBody>
      </p:sp>
      <p:sp>
        <p:nvSpPr>
          <p:cNvPr id="84" name="Google Shape;84;p2"/>
          <p:cNvSpPr/>
          <p:nvPr/>
        </p:nvSpPr>
        <p:spPr>
          <a:xfrm>
            <a:off x="3009700" y="27353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Art</a:t>
            </a:r>
            <a:endParaRPr b="0" i="0" sz="1400" u="none" cap="none" strike="noStrike">
              <a:solidFill>
                <a:srgbClr val="000000"/>
              </a:solidFill>
              <a:latin typeface="Trebuchet MS"/>
              <a:ea typeface="Trebuchet MS"/>
              <a:cs typeface="Trebuchet MS"/>
              <a:sym typeface="Trebuchet MS"/>
            </a:endParaRPr>
          </a:p>
        </p:txBody>
      </p:sp>
      <p:sp>
        <p:nvSpPr>
          <p:cNvPr id="85" name="Google Shape;85;p2"/>
          <p:cNvSpPr/>
          <p:nvPr/>
        </p:nvSpPr>
        <p:spPr>
          <a:xfrm>
            <a:off x="806700" y="27437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500" u="none" cap="none" strike="noStrike">
                <a:solidFill>
                  <a:schemeClr val="lt1"/>
                </a:solidFill>
                <a:latin typeface="Trebuchet MS"/>
                <a:ea typeface="Trebuchet MS"/>
                <a:cs typeface="Trebuchet MS"/>
                <a:sym typeface="Trebuchet MS"/>
              </a:rPr>
              <a:t>French</a:t>
            </a:r>
            <a:endParaRPr b="0" i="0" sz="1400" u="none" cap="none" strike="noStrike">
              <a:solidFill>
                <a:srgbClr val="000000"/>
              </a:solidFill>
              <a:latin typeface="Trebuchet MS"/>
              <a:ea typeface="Trebuchet MS"/>
              <a:cs typeface="Trebuchet MS"/>
              <a:sym typeface="Trebuchet MS"/>
            </a:endParaRPr>
          </a:p>
        </p:txBody>
      </p:sp>
      <p:sp>
        <p:nvSpPr>
          <p:cNvPr id="86" name="Google Shape;86;p2"/>
          <p:cNvSpPr/>
          <p:nvPr/>
        </p:nvSpPr>
        <p:spPr>
          <a:xfrm>
            <a:off x="806700" y="3248200"/>
            <a:ext cx="1860300" cy="1584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Clr>
                <a:schemeClr val="dk1"/>
              </a:buClr>
              <a:buSzPts val="1100"/>
              <a:buFont typeface="Arial"/>
              <a:buNone/>
            </a:pPr>
            <a:r>
              <a:rPr lang="en-GB" sz="800">
                <a:solidFill>
                  <a:schemeClr val="lt1"/>
                </a:solidFill>
                <a:latin typeface="Trebuchet MS"/>
                <a:ea typeface="Trebuchet MS"/>
                <a:cs typeface="Trebuchet MS"/>
                <a:sym typeface="Trebuchet MS"/>
              </a:rPr>
              <a:t>In the French unit, "Where I Live," we will build on our language skills by learning to describe our home and surroundings. By the end, we will confidently talk about these topics in French, improving both speaking and comprehension. </a:t>
            </a:r>
            <a:endParaRPr sz="800">
              <a:solidFill>
                <a:schemeClr val="lt1"/>
              </a:solidFill>
              <a:latin typeface="Trebuchet MS"/>
              <a:ea typeface="Trebuchet MS"/>
              <a:cs typeface="Trebuchet MS"/>
              <a:sym typeface="Trebuchet MS"/>
            </a:endParaRPr>
          </a:p>
        </p:txBody>
      </p:sp>
      <p:sp>
        <p:nvSpPr>
          <p:cNvPr id="87" name="Google Shape;87;p2"/>
          <p:cNvSpPr/>
          <p:nvPr/>
        </p:nvSpPr>
        <p:spPr>
          <a:xfrm>
            <a:off x="5123300" y="27353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PSHE</a:t>
            </a:r>
            <a:endParaRPr b="0" i="0" sz="1400" u="none" cap="none" strike="noStrike">
              <a:solidFill>
                <a:srgbClr val="000000"/>
              </a:solidFill>
              <a:latin typeface="Trebuchet MS"/>
              <a:ea typeface="Trebuchet MS"/>
              <a:cs typeface="Trebuchet MS"/>
              <a:sym typeface="Trebuchet MS"/>
            </a:endParaRPr>
          </a:p>
        </p:txBody>
      </p:sp>
      <p:sp>
        <p:nvSpPr>
          <p:cNvPr id="88" name="Google Shape;88;p2"/>
          <p:cNvSpPr/>
          <p:nvPr/>
        </p:nvSpPr>
        <p:spPr>
          <a:xfrm>
            <a:off x="5078600" y="3248275"/>
            <a:ext cx="1949700" cy="1584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just">
              <a:lnSpc>
                <a:spcPct val="115000"/>
              </a:lnSpc>
              <a:spcBef>
                <a:spcPts val="1200"/>
              </a:spcBef>
              <a:spcAft>
                <a:spcPts val="0"/>
              </a:spcAft>
              <a:buNone/>
            </a:pPr>
            <a:r>
              <a:rPr lang="en-GB" sz="800">
                <a:solidFill>
                  <a:schemeClr val="lt1"/>
                </a:solidFill>
                <a:latin typeface="Trebuchet MS"/>
                <a:ea typeface="Trebuchet MS"/>
                <a:cs typeface="Trebuchet MS"/>
                <a:sym typeface="Trebuchet MS"/>
              </a:rPr>
              <a:t>In, "Being Me in My World," we will set goals for the year ahead and explore what it means to be a global citizen. We will focus on how our actions impact others, take responsibility for our learning, and work together to create a positive and respectful class environment, helping us feel more connected to school and the wider world.</a:t>
            </a:r>
            <a:endParaRPr b="0" i="0" sz="800" u="none" cap="none" strike="noStrike">
              <a:solidFill>
                <a:schemeClr val="lt1"/>
              </a:solidFill>
              <a:latin typeface="Trebuchet MS"/>
              <a:ea typeface="Trebuchet MS"/>
              <a:cs typeface="Trebuchet MS"/>
              <a:sym typeface="Trebuchet MS"/>
            </a:endParaRPr>
          </a:p>
          <a:p>
            <a:pPr indent="0" lvl="0" marL="0" marR="0" rtl="0" algn="l">
              <a:lnSpc>
                <a:spcPct val="115000"/>
              </a:lnSpc>
              <a:spcBef>
                <a:spcPts val="0"/>
              </a:spcBef>
              <a:spcAft>
                <a:spcPts val="0"/>
              </a:spcAft>
              <a:buClr>
                <a:srgbClr val="000000"/>
              </a:buClr>
              <a:buSzPts val="600"/>
              <a:buFont typeface="Arial"/>
              <a:buNone/>
            </a:pPr>
            <a:r>
              <a:t/>
            </a:r>
            <a:endParaRPr b="0" i="0" sz="600" u="none" cap="none" strike="noStrike">
              <a:solidFill>
                <a:schemeClr val="lt1"/>
              </a:solidFill>
              <a:latin typeface="Arial"/>
              <a:ea typeface="Arial"/>
              <a:cs typeface="Arial"/>
              <a:sym typeface="Arial"/>
            </a:endParaRPr>
          </a:p>
        </p:txBody>
      </p:sp>
      <p:sp>
        <p:nvSpPr>
          <p:cNvPr id="89" name="Google Shape;89;p2"/>
          <p:cNvSpPr/>
          <p:nvPr/>
        </p:nvSpPr>
        <p:spPr>
          <a:xfrm>
            <a:off x="2965000" y="3248200"/>
            <a:ext cx="1905000" cy="1551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just">
              <a:lnSpc>
                <a:spcPct val="90000"/>
              </a:lnSpc>
              <a:spcBef>
                <a:spcPts val="0"/>
              </a:spcBef>
              <a:spcAft>
                <a:spcPts val="0"/>
              </a:spcAft>
              <a:buClr>
                <a:schemeClr val="dk1"/>
              </a:buClr>
              <a:buSzPts val="1100"/>
              <a:buFont typeface="Arial"/>
              <a:buNone/>
            </a:pPr>
            <a:r>
              <a:rPr lang="en-GB" sz="800">
                <a:solidFill>
                  <a:schemeClr val="lt1"/>
                </a:solidFill>
                <a:latin typeface="Trebuchet MS"/>
                <a:ea typeface="Trebuchet MS"/>
                <a:cs typeface="Trebuchet MS"/>
                <a:sym typeface="Trebuchet MS"/>
              </a:rPr>
              <a:t>Our Art focus will be on drawing. We will use various techniques to create detailed artwork, focusing on scale and proportion. We will work on portraits, applying our knowledge of shape, line, form, texture, colour, value, and space. By the end, we will have improved our ability to create expressive and detailed portraits.</a:t>
            </a:r>
            <a:endParaRPr b="0" i="0" sz="800" u="none" cap="none" strike="noStrike">
              <a:solidFill>
                <a:schemeClr val="lt1"/>
              </a:solidFill>
              <a:latin typeface="Trebuchet MS"/>
              <a:ea typeface="Trebuchet MS"/>
              <a:cs typeface="Trebuchet MS"/>
              <a:sym typeface="Trebuchet MS"/>
            </a:endParaRPr>
          </a:p>
          <a:p>
            <a:pPr indent="0" lvl="0" marL="0" marR="0" rtl="0" algn="l">
              <a:lnSpc>
                <a:spcPct val="90000"/>
              </a:lnSpc>
              <a:spcBef>
                <a:spcPts val="0"/>
              </a:spcBef>
              <a:spcAft>
                <a:spcPts val="0"/>
              </a:spcAft>
              <a:buClr>
                <a:schemeClr val="dk1"/>
              </a:buClr>
              <a:buSzPts val="1100"/>
              <a:buFont typeface="Arial"/>
              <a:buNone/>
            </a:pPr>
            <a:r>
              <a:t/>
            </a:r>
            <a:endParaRPr b="0" i="0" sz="600" u="none" cap="none" strike="noStrike">
              <a:solidFill>
                <a:schemeClr val="lt1"/>
              </a:solidFill>
              <a:latin typeface="Trebuchet MS"/>
              <a:ea typeface="Trebuchet MS"/>
              <a:cs typeface="Trebuchet MS"/>
              <a:sym typeface="Trebuchet MS"/>
            </a:endParaRPr>
          </a:p>
        </p:txBody>
      </p:sp>
      <p:sp>
        <p:nvSpPr>
          <p:cNvPr id="90" name="Google Shape;90;p2"/>
          <p:cNvSpPr/>
          <p:nvPr/>
        </p:nvSpPr>
        <p:spPr>
          <a:xfrm>
            <a:off x="7154550" y="358600"/>
            <a:ext cx="1461600" cy="32001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200" u="none" cap="none" strike="noStrike">
                <a:solidFill>
                  <a:schemeClr val="lt1"/>
                </a:solidFill>
                <a:latin typeface="Trebuchet MS"/>
                <a:ea typeface="Trebuchet MS"/>
                <a:cs typeface="Trebuchet MS"/>
                <a:sym typeface="Trebuchet MS"/>
              </a:rPr>
              <a:t>Key dates:</a:t>
            </a:r>
            <a:endParaRPr b="0" i="0" sz="12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t/>
            </a:r>
            <a:endParaRPr sz="12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0" i="0" lang="en-GB" sz="1000" u="none" cap="none" strike="noStrike">
                <a:solidFill>
                  <a:schemeClr val="lt1"/>
                </a:solidFill>
                <a:latin typeface="Trebuchet MS"/>
                <a:ea typeface="Trebuchet MS"/>
                <a:cs typeface="Trebuchet MS"/>
                <a:sym typeface="Trebuchet MS"/>
              </a:rPr>
              <a:t> </a:t>
            </a:r>
            <a:r>
              <a:rPr lang="en-GB" sz="800">
                <a:solidFill>
                  <a:schemeClr val="lt1"/>
                </a:solidFill>
                <a:latin typeface="Trebuchet MS"/>
                <a:ea typeface="Trebuchet MS"/>
                <a:cs typeface="Trebuchet MS"/>
                <a:sym typeface="Trebuchet MS"/>
              </a:rPr>
              <a:t>Clubs start: 16.09</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Flu Vaccination: 26.09</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Get Active fitness event: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27.09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Pankhurst</a:t>
            </a:r>
            <a:r>
              <a:rPr lang="en-GB" sz="800">
                <a:solidFill>
                  <a:schemeClr val="lt1"/>
                </a:solidFill>
                <a:latin typeface="Trebuchet MS"/>
                <a:ea typeface="Trebuchet MS"/>
                <a:cs typeface="Trebuchet MS"/>
                <a:sym typeface="Trebuchet MS"/>
              </a:rPr>
              <a:t> sharing assembly: 27.09</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Yousafzai sharing assembly: 11.10</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Attenborough </a:t>
            </a:r>
            <a:r>
              <a:rPr lang="en-GB" sz="800">
                <a:solidFill>
                  <a:schemeClr val="lt1"/>
                </a:solidFill>
                <a:latin typeface="Trebuchet MS"/>
                <a:ea typeface="Trebuchet MS"/>
                <a:cs typeface="Trebuchet MS"/>
                <a:sym typeface="Trebuchet MS"/>
              </a:rPr>
              <a:t>sharing assembly: 18.10</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Black Cultural evening: 24.10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t/>
            </a:r>
            <a:endParaRPr sz="8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chemeClr val="dk1"/>
              </a:buClr>
              <a:buSzPts val="1900"/>
              <a:buFont typeface="Arial"/>
              <a:buNone/>
            </a:pPr>
            <a:r>
              <a:rPr lang="en-GB" sz="800">
                <a:solidFill>
                  <a:schemeClr val="lt1"/>
                </a:solidFill>
                <a:latin typeface="Trebuchet MS"/>
                <a:ea typeface="Trebuchet MS"/>
                <a:cs typeface="Trebuchet MS"/>
                <a:sym typeface="Trebuchet MS"/>
              </a:rPr>
              <a:t>End of half term 25.10  3:30pm</a:t>
            </a:r>
            <a:endParaRPr sz="800">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900"/>
              <a:buFont typeface="Arial"/>
              <a:buNone/>
            </a:pPr>
            <a:r>
              <a:t/>
            </a:r>
            <a:endParaRPr b="0" i="0" sz="200" u="none" cap="none" strike="noStrike">
              <a:solidFill>
                <a:schemeClr val="lt1"/>
              </a:solidFill>
              <a:latin typeface="Trebuchet MS"/>
              <a:ea typeface="Trebuchet MS"/>
              <a:cs typeface="Trebuchet MS"/>
              <a:sym typeface="Trebuchet MS"/>
            </a:endParaRPr>
          </a:p>
        </p:txBody>
      </p:sp>
      <p:pic>
        <p:nvPicPr>
          <p:cNvPr descr="Sudbourne Primary School (Fees &amp; Reviews) England, Lambeth, London, United  Kingdom, Hayter Road" id="91" name="Google Shape;91;p2"/>
          <p:cNvPicPr preferRelativeResize="0"/>
          <p:nvPr/>
        </p:nvPicPr>
        <p:blipFill rotWithShape="1">
          <a:blip r:embed="rId3">
            <a:alphaModFix/>
          </a:blip>
          <a:srcRect b="0" l="0" r="0" t="0"/>
          <a:stretch/>
        </p:blipFill>
        <p:spPr>
          <a:xfrm>
            <a:off x="7275038" y="3614850"/>
            <a:ext cx="1267875" cy="1100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Rachael Rees</dc:creator>
</cp:coreProperties>
</file>