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5143500" cx="9144000"/>
  <p:notesSz cx="6858000" cy="9144000"/>
  <p:embeddedFontLst>
    <p:embeddedFont>
      <p:font typeface="Comfortaa"/>
      <p:regular r:id="rId8"/>
      <p:bold r:id="rId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10" roundtripDataSignature="AMtx7mgh7TIvlvFVEpjG+eMbeC1TI/eCE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customschemas.google.com/relationships/presentationmetadata" Target="metadata"/><Relationship Id="rId9" Type="http://schemas.openxmlformats.org/officeDocument/2006/relationships/font" Target="fonts/Comfortaa-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Comfortaa-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4" name="Google Shape;7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 name="Shape 13"/>
        <p:cNvGrpSpPr/>
        <p:nvPr/>
      </p:nvGrpSpPr>
      <p:grpSpPr>
        <a:xfrm>
          <a:off x="0" y="0"/>
          <a:ext cx="0" cy="0"/>
          <a:chOff x="0" y="0"/>
          <a:chExt cx="0" cy="0"/>
        </a:xfrm>
      </p:grpSpPr>
      <p:sp>
        <p:nvSpPr>
          <p:cNvPr id="14" name="Google Shape;1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1" name="Google Shape;2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5" name="Google Shape;25;p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1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1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3" name="Google Shape;3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1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12"/>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1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1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1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2" name="Google Shape;42;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5" name="Google Shape;4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4"/>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4"/>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9" name="Google Shape;4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p:nvPr/>
        </p:nvSpPr>
        <p:spPr>
          <a:xfrm>
            <a:off x="168100" y="145675"/>
            <a:ext cx="87630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1"/>
          <p:cNvSpPr/>
          <p:nvPr/>
        </p:nvSpPr>
        <p:spPr>
          <a:xfrm>
            <a:off x="257394" y="206882"/>
            <a:ext cx="8629200" cy="47745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1"/>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GB" sz="1500" u="none" cap="none" strike="noStrike">
                <a:solidFill>
                  <a:srgbClr val="FFFFFF"/>
                </a:solidFill>
                <a:latin typeface="Trebuchet MS"/>
                <a:ea typeface="Trebuchet MS"/>
                <a:cs typeface="Trebuchet MS"/>
                <a:sym typeface="Trebuchet MS"/>
              </a:rPr>
              <a:t>English</a:t>
            </a:r>
            <a:endParaRPr b="1" i="0" sz="1500" u="none" cap="none" strike="noStrike">
              <a:solidFill>
                <a:srgbClr val="FFFFFF"/>
              </a:solidFill>
              <a:latin typeface="Trebuchet MS"/>
              <a:ea typeface="Trebuchet MS"/>
              <a:cs typeface="Trebuchet MS"/>
              <a:sym typeface="Trebuchet MS"/>
            </a:endParaRPr>
          </a:p>
        </p:txBody>
      </p:sp>
      <p:sp>
        <p:nvSpPr>
          <p:cNvPr id="57" name="Google Shape;57;p1"/>
          <p:cNvSpPr/>
          <p:nvPr/>
        </p:nvSpPr>
        <p:spPr>
          <a:xfrm>
            <a:off x="762000" y="863525"/>
            <a:ext cx="1905000" cy="16140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just">
              <a:spcBef>
                <a:spcPts val="0"/>
              </a:spcBef>
              <a:spcAft>
                <a:spcPts val="0"/>
              </a:spcAft>
              <a:buClr>
                <a:schemeClr val="dk1"/>
              </a:buClr>
              <a:buSzPts val="1000"/>
              <a:buFont typeface="Arial"/>
              <a:buNone/>
            </a:pPr>
            <a:r>
              <a:rPr lang="en-GB" sz="850">
                <a:solidFill>
                  <a:schemeClr val="lt1"/>
                </a:solidFill>
                <a:latin typeface="Trebuchet MS"/>
                <a:ea typeface="Trebuchet MS"/>
                <a:cs typeface="Trebuchet MS"/>
                <a:sym typeface="Trebuchet MS"/>
              </a:rPr>
              <a:t>We will begin with orally composing and writing a complete sentence including a capital letter and a full stops. Progressing to using conjunctions (and) and adjectives to extend detail. </a:t>
            </a:r>
            <a:endParaRPr sz="850">
              <a:solidFill>
                <a:schemeClr val="lt1"/>
              </a:solidFill>
              <a:latin typeface="Trebuchet MS"/>
              <a:ea typeface="Trebuchet MS"/>
              <a:cs typeface="Trebuchet MS"/>
              <a:sym typeface="Trebuchet MS"/>
            </a:endParaRPr>
          </a:p>
          <a:p>
            <a:pPr indent="0" lvl="0" marL="0" rtl="0" algn="just">
              <a:spcBef>
                <a:spcPts val="0"/>
              </a:spcBef>
              <a:spcAft>
                <a:spcPts val="0"/>
              </a:spcAft>
              <a:buClr>
                <a:schemeClr val="dk1"/>
              </a:buClr>
              <a:buSzPts val="1000"/>
              <a:buFont typeface="Arial"/>
              <a:buNone/>
            </a:pPr>
            <a:r>
              <a:rPr lang="en-GB" sz="850">
                <a:solidFill>
                  <a:schemeClr val="lt1"/>
                </a:solidFill>
                <a:latin typeface="Trebuchet MS"/>
                <a:ea typeface="Trebuchet MS"/>
                <a:cs typeface="Trebuchet MS"/>
                <a:sym typeface="Trebuchet MS"/>
              </a:rPr>
              <a:t>Both Year 1 and 2 will explore setting and characters </a:t>
            </a:r>
            <a:r>
              <a:rPr lang="en-GB" sz="850">
                <a:solidFill>
                  <a:schemeClr val="lt1"/>
                </a:solidFill>
                <a:latin typeface="Trebuchet MS"/>
                <a:ea typeface="Trebuchet MS"/>
                <a:cs typeface="Trebuchet MS"/>
                <a:sym typeface="Trebuchet MS"/>
              </a:rPr>
              <a:t>descriptions before end the term with a poetry block. </a:t>
            </a:r>
            <a:endParaRPr sz="850">
              <a:solidFill>
                <a:schemeClr val="lt1"/>
              </a:solidFill>
              <a:latin typeface="Trebuchet MS"/>
              <a:ea typeface="Trebuchet MS"/>
              <a:cs typeface="Trebuchet MS"/>
              <a:sym typeface="Trebuchet MS"/>
            </a:endParaRPr>
          </a:p>
        </p:txBody>
      </p:sp>
      <p:sp>
        <p:nvSpPr>
          <p:cNvPr id="58" name="Google Shape;58;p1"/>
          <p:cNvSpPr/>
          <p:nvPr/>
        </p:nvSpPr>
        <p:spPr>
          <a:xfrm>
            <a:off x="2965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Maths</a:t>
            </a:r>
            <a:endParaRPr b="0" i="0" sz="1400" u="none" cap="none" strike="noStrike">
              <a:solidFill>
                <a:srgbClr val="000000"/>
              </a:solidFill>
              <a:latin typeface="Trebuchet MS"/>
              <a:ea typeface="Trebuchet MS"/>
              <a:cs typeface="Trebuchet MS"/>
              <a:sym typeface="Trebuchet MS"/>
            </a:endParaRPr>
          </a:p>
        </p:txBody>
      </p:sp>
      <p:sp>
        <p:nvSpPr>
          <p:cNvPr id="59" name="Google Shape;59;p1"/>
          <p:cNvSpPr/>
          <p:nvPr/>
        </p:nvSpPr>
        <p:spPr>
          <a:xfrm>
            <a:off x="512330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Science</a:t>
            </a:r>
            <a:endParaRPr b="0" i="0" sz="1400" u="none" cap="none" strike="noStrike">
              <a:solidFill>
                <a:srgbClr val="000000"/>
              </a:solidFill>
              <a:latin typeface="Trebuchet MS"/>
              <a:ea typeface="Trebuchet MS"/>
              <a:cs typeface="Trebuchet MS"/>
              <a:sym typeface="Trebuchet MS"/>
            </a:endParaRPr>
          </a:p>
        </p:txBody>
      </p:sp>
      <p:sp>
        <p:nvSpPr>
          <p:cNvPr id="60" name="Google Shape;60;p1"/>
          <p:cNvSpPr/>
          <p:nvPr/>
        </p:nvSpPr>
        <p:spPr>
          <a:xfrm>
            <a:off x="2863650" y="897125"/>
            <a:ext cx="2088300" cy="1580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just">
              <a:spcBef>
                <a:spcPts val="800"/>
              </a:spcBef>
              <a:spcAft>
                <a:spcPts val="0"/>
              </a:spcAft>
              <a:buClr>
                <a:schemeClr val="dk1"/>
              </a:buClr>
              <a:buSzPts val="1200"/>
              <a:buFont typeface="Arial"/>
              <a:buNone/>
            </a:pPr>
            <a:r>
              <a:rPr lang="en-GB" sz="900">
                <a:solidFill>
                  <a:schemeClr val="lt1"/>
                </a:solidFill>
                <a:latin typeface="Trebuchet MS"/>
                <a:ea typeface="Trebuchet MS"/>
                <a:cs typeface="Trebuchet MS"/>
                <a:sym typeface="Trebuchet MS"/>
              </a:rPr>
              <a:t>Year 1 - Counting within 100 and comparison of quantities and part whole relationship.</a:t>
            </a:r>
            <a:endParaRPr sz="900">
              <a:solidFill>
                <a:schemeClr val="lt1"/>
              </a:solidFill>
              <a:latin typeface="Trebuchet MS"/>
              <a:ea typeface="Trebuchet MS"/>
              <a:cs typeface="Trebuchet MS"/>
              <a:sym typeface="Trebuchet MS"/>
            </a:endParaRPr>
          </a:p>
          <a:p>
            <a:pPr indent="0" lvl="0" marL="0" rtl="0" algn="just">
              <a:spcBef>
                <a:spcPts val="800"/>
              </a:spcBef>
              <a:spcAft>
                <a:spcPts val="0"/>
              </a:spcAft>
              <a:buClr>
                <a:schemeClr val="dk1"/>
              </a:buClr>
              <a:buSzPts val="1200"/>
              <a:buFont typeface="Arial"/>
              <a:buNone/>
            </a:pPr>
            <a:r>
              <a:rPr lang="en-GB" sz="900">
                <a:solidFill>
                  <a:schemeClr val="lt1"/>
                </a:solidFill>
                <a:latin typeface="Trebuchet MS"/>
                <a:ea typeface="Trebuchet MS"/>
                <a:cs typeface="Trebuchet MS"/>
                <a:sym typeface="Trebuchet MS"/>
              </a:rPr>
              <a:t>Year 2 - Number and place value of 10 - 100 and calculations within 20.</a:t>
            </a:r>
            <a:endParaRPr sz="800">
              <a:solidFill>
                <a:schemeClr val="lt1"/>
              </a:solidFill>
              <a:latin typeface="Trebuchet MS"/>
              <a:ea typeface="Trebuchet MS"/>
              <a:cs typeface="Trebuchet MS"/>
              <a:sym typeface="Trebuchet MS"/>
            </a:endParaRPr>
          </a:p>
          <a:p>
            <a:pPr indent="0" lvl="0" marL="0" marR="0" rtl="0" algn="l">
              <a:lnSpc>
                <a:spcPct val="100000"/>
              </a:lnSpc>
              <a:spcBef>
                <a:spcPts val="1200"/>
              </a:spcBef>
              <a:spcAft>
                <a:spcPts val="0"/>
              </a:spcAft>
              <a:buClr>
                <a:srgbClr val="000000"/>
              </a:buClr>
              <a:buSzPts val="250"/>
              <a:buFont typeface="Arial"/>
              <a:buNone/>
            </a:pPr>
            <a:r>
              <a:t/>
            </a:r>
            <a:endParaRPr b="0" i="0" sz="25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1200"/>
              </a:spcBef>
              <a:spcAft>
                <a:spcPts val="1200"/>
              </a:spcAft>
              <a:buClr>
                <a:srgbClr val="000000"/>
              </a:buClr>
              <a:buSzPts val="150"/>
              <a:buFont typeface="Arial"/>
              <a:buNone/>
            </a:pPr>
            <a:r>
              <a:t/>
            </a:r>
            <a:endParaRPr b="0" i="0" sz="150" u="none" cap="none" strike="noStrike">
              <a:solidFill>
                <a:schemeClr val="lt1"/>
              </a:solidFill>
              <a:latin typeface="Trebuchet MS"/>
              <a:ea typeface="Trebuchet MS"/>
              <a:cs typeface="Trebuchet MS"/>
              <a:sym typeface="Trebuchet MS"/>
            </a:endParaRPr>
          </a:p>
        </p:txBody>
      </p:sp>
      <p:sp>
        <p:nvSpPr>
          <p:cNvPr id="61" name="Google Shape;61;p1"/>
          <p:cNvSpPr/>
          <p:nvPr/>
        </p:nvSpPr>
        <p:spPr>
          <a:xfrm>
            <a:off x="5078600" y="863525"/>
            <a:ext cx="1949700" cy="1708200"/>
          </a:xfrm>
          <a:prstGeom prst="roundRect">
            <a:avLst>
              <a:gd fmla="val 16667" name="adj"/>
            </a:avLst>
          </a:prstGeom>
          <a:solidFill>
            <a:srgbClr val="1C4587"/>
          </a:solidFill>
          <a:ln cap="flat" cmpd="sng" w="38100">
            <a:solidFill>
              <a:srgbClr val="FFFFFF"/>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1100"/>
              <a:buFont typeface="Arial"/>
              <a:buNone/>
            </a:pPr>
            <a:r>
              <a:rPr lang="en-GB" sz="900">
                <a:solidFill>
                  <a:schemeClr val="lt1"/>
                </a:solidFill>
                <a:latin typeface="Trebuchet MS"/>
                <a:ea typeface="Trebuchet MS"/>
                <a:cs typeface="Trebuchet MS"/>
                <a:sym typeface="Trebuchet MS"/>
              </a:rPr>
              <a:t>In Science this term we are </a:t>
            </a:r>
            <a:r>
              <a:rPr lang="en-GB" sz="900">
                <a:solidFill>
                  <a:schemeClr val="lt1"/>
                </a:solidFill>
                <a:latin typeface="Trebuchet MS"/>
                <a:ea typeface="Trebuchet MS"/>
                <a:cs typeface="Trebuchet MS"/>
                <a:sym typeface="Trebuchet MS"/>
              </a:rPr>
              <a:t>learning</a:t>
            </a:r>
            <a:r>
              <a:rPr lang="en-GB" sz="900">
                <a:solidFill>
                  <a:schemeClr val="lt1"/>
                </a:solidFill>
                <a:latin typeface="Trebuchet MS"/>
                <a:ea typeface="Trebuchet MS"/>
                <a:cs typeface="Trebuchet MS"/>
                <a:sym typeface="Trebuchet MS"/>
              </a:rPr>
              <a:t> about things that are living, dead and have never been alive. We will also look at habitats and how they provide basic needs for different </a:t>
            </a:r>
            <a:r>
              <a:rPr lang="en-GB" sz="900">
                <a:solidFill>
                  <a:schemeClr val="lt1"/>
                </a:solidFill>
                <a:latin typeface="Trebuchet MS"/>
                <a:ea typeface="Trebuchet MS"/>
                <a:cs typeface="Trebuchet MS"/>
                <a:sym typeface="Trebuchet MS"/>
              </a:rPr>
              <a:t>kinds</a:t>
            </a:r>
            <a:r>
              <a:rPr lang="en-GB" sz="900">
                <a:solidFill>
                  <a:schemeClr val="lt1"/>
                </a:solidFill>
                <a:latin typeface="Trebuchet MS"/>
                <a:ea typeface="Trebuchet MS"/>
                <a:cs typeface="Trebuchet MS"/>
                <a:sym typeface="Trebuchet MS"/>
              </a:rPr>
              <a:t> of plants and animals. </a:t>
            </a:r>
            <a:endParaRPr b="0" i="0" sz="900" u="none" cap="none" strike="noStrike">
              <a:solidFill>
                <a:schemeClr val="lt1"/>
              </a:solidFill>
              <a:latin typeface="Trebuchet MS"/>
              <a:ea typeface="Trebuchet MS"/>
              <a:cs typeface="Trebuchet MS"/>
              <a:sym typeface="Trebuchet MS"/>
            </a:endParaRPr>
          </a:p>
        </p:txBody>
      </p:sp>
      <p:sp>
        <p:nvSpPr>
          <p:cNvPr id="62" name="Google Shape;62;p1"/>
          <p:cNvSpPr/>
          <p:nvPr/>
        </p:nvSpPr>
        <p:spPr>
          <a:xfrm>
            <a:off x="30097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P.E</a:t>
            </a:r>
            <a:endParaRPr b="0" i="0" sz="1400" u="none" cap="none" strike="noStrike">
              <a:solidFill>
                <a:srgbClr val="000000"/>
              </a:solidFill>
              <a:latin typeface="Trebuchet MS"/>
              <a:ea typeface="Trebuchet MS"/>
              <a:cs typeface="Trebuchet MS"/>
              <a:sym typeface="Trebuchet MS"/>
            </a:endParaRPr>
          </a:p>
        </p:txBody>
      </p:sp>
      <p:sp>
        <p:nvSpPr>
          <p:cNvPr id="63" name="Google Shape;63;p1"/>
          <p:cNvSpPr/>
          <p:nvPr/>
        </p:nvSpPr>
        <p:spPr>
          <a:xfrm>
            <a:off x="806700" y="26675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Computing</a:t>
            </a:r>
            <a:endParaRPr b="0" i="0" sz="1400" u="none" cap="none" strike="noStrike">
              <a:solidFill>
                <a:srgbClr val="000000"/>
              </a:solidFill>
              <a:latin typeface="Trebuchet MS"/>
              <a:ea typeface="Trebuchet MS"/>
              <a:cs typeface="Trebuchet MS"/>
              <a:sym typeface="Trebuchet MS"/>
            </a:endParaRPr>
          </a:p>
        </p:txBody>
      </p:sp>
      <p:sp>
        <p:nvSpPr>
          <p:cNvPr id="64" name="Google Shape;64;p1"/>
          <p:cNvSpPr/>
          <p:nvPr/>
        </p:nvSpPr>
        <p:spPr>
          <a:xfrm>
            <a:off x="762000" y="3237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15000"/>
              </a:lnSpc>
              <a:spcBef>
                <a:spcPts val="1200"/>
              </a:spcBef>
              <a:spcAft>
                <a:spcPts val="1200"/>
              </a:spcAft>
              <a:buClr>
                <a:schemeClr val="dk1"/>
              </a:buClr>
              <a:buSzPts val="1100"/>
              <a:buFont typeface="Arial"/>
              <a:buNone/>
            </a:pPr>
            <a:r>
              <a:rPr lang="en-GB" sz="900">
                <a:solidFill>
                  <a:schemeClr val="lt1"/>
                </a:solidFill>
              </a:rPr>
              <a:t>We will look at what </a:t>
            </a:r>
            <a:r>
              <a:rPr lang="en-GB" sz="900">
                <a:solidFill>
                  <a:schemeClr val="lt1"/>
                </a:solidFill>
              </a:rPr>
              <a:t>information</a:t>
            </a:r>
            <a:r>
              <a:rPr lang="en-GB" sz="900">
                <a:solidFill>
                  <a:schemeClr val="lt1"/>
                </a:solidFill>
              </a:rPr>
              <a:t> technology is and the benefits to having it in school and our world. We discuss how we use technology </a:t>
            </a:r>
            <a:r>
              <a:rPr lang="en-GB" sz="900">
                <a:solidFill>
                  <a:schemeClr val="lt1"/>
                </a:solidFill>
              </a:rPr>
              <a:t>safely</a:t>
            </a:r>
            <a:r>
              <a:rPr lang="en-GB" sz="900">
                <a:solidFill>
                  <a:schemeClr val="lt1"/>
                </a:solidFill>
              </a:rPr>
              <a:t> and identify what kind of IT we use for different purposes.</a:t>
            </a:r>
            <a:endParaRPr b="0" i="0" sz="900" u="none" cap="none" strike="noStrike">
              <a:solidFill>
                <a:schemeClr val="lt1"/>
              </a:solidFill>
              <a:latin typeface="Arial"/>
              <a:ea typeface="Arial"/>
              <a:cs typeface="Arial"/>
              <a:sym typeface="Arial"/>
            </a:endParaRPr>
          </a:p>
        </p:txBody>
      </p:sp>
      <p:sp>
        <p:nvSpPr>
          <p:cNvPr id="65" name="Google Shape;65;p1"/>
          <p:cNvSpPr/>
          <p:nvPr/>
        </p:nvSpPr>
        <p:spPr>
          <a:xfrm>
            <a:off x="5078588" y="2644013"/>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500" u="none" cap="none" strike="noStrike">
                <a:solidFill>
                  <a:schemeClr val="lt1"/>
                </a:solidFill>
                <a:latin typeface="Trebuchet MS"/>
                <a:ea typeface="Trebuchet MS"/>
                <a:cs typeface="Trebuchet MS"/>
                <a:sym typeface="Trebuchet MS"/>
              </a:rPr>
              <a:t> Music</a:t>
            </a:r>
            <a:endParaRPr b="0" i="0" sz="1100" u="none" cap="none" strike="noStrike">
              <a:solidFill>
                <a:srgbClr val="000000"/>
              </a:solidFill>
              <a:latin typeface="Trebuchet MS"/>
              <a:ea typeface="Trebuchet MS"/>
              <a:cs typeface="Trebuchet MS"/>
              <a:sym typeface="Trebuchet MS"/>
            </a:endParaRPr>
          </a:p>
        </p:txBody>
      </p:sp>
      <p:sp>
        <p:nvSpPr>
          <p:cNvPr id="66" name="Google Shape;66;p1"/>
          <p:cNvSpPr/>
          <p:nvPr/>
        </p:nvSpPr>
        <p:spPr>
          <a:xfrm>
            <a:off x="5078600" y="3236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GB" sz="900">
                <a:solidFill>
                  <a:schemeClr val="lt1"/>
                </a:solidFill>
                <a:latin typeface="Trebuchet MS"/>
                <a:ea typeface="Trebuchet MS"/>
                <a:cs typeface="Trebuchet MS"/>
                <a:sym typeface="Trebuchet MS"/>
              </a:rPr>
              <a:t>In Phase 1, will explore the different timbres (sounds) of instruments and how to identify them, whilst exploring dynamic changes their effects using short rhythmical patterns. </a:t>
            </a:r>
            <a:endParaRPr i="0" sz="700" u="none" cap="none" strike="noStrike">
              <a:solidFill>
                <a:schemeClr val="lt1"/>
              </a:solidFill>
              <a:latin typeface="Trebuchet MS"/>
              <a:ea typeface="Trebuchet MS"/>
              <a:cs typeface="Trebuchet MS"/>
              <a:sym typeface="Trebuchet MS"/>
            </a:endParaRPr>
          </a:p>
        </p:txBody>
      </p:sp>
      <p:sp>
        <p:nvSpPr>
          <p:cNvPr id="67" name="Google Shape;67;p1"/>
          <p:cNvSpPr/>
          <p:nvPr/>
        </p:nvSpPr>
        <p:spPr>
          <a:xfrm>
            <a:off x="2965000" y="3236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1100"/>
              <a:buFont typeface="Arial"/>
              <a:buNone/>
            </a:pPr>
            <a:r>
              <a:rPr lang="en-GB" sz="900">
                <a:solidFill>
                  <a:schemeClr val="lt1"/>
                </a:solidFill>
                <a:latin typeface="Trebuchet MS"/>
                <a:ea typeface="Trebuchet MS"/>
                <a:cs typeface="Trebuchet MS"/>
                <a:sym typeface="Trebuchet MS"/>
              </a:rPr>
              <a:t>PE this term focuses on developing balance, agility, and coordination through stories and playful activities. Children will practice these key skills in a fun, supportive environment, building a strong foundation for more complex movements as they grow.</a:t>
            </a:r>
            <a:endParaRPr b="0" i="0" sz="900" u="none" cap="none" strike="noStrike">
              <a:solidFill>
                <a:schemeClr val="lt1"/>
              </a:solidFill>
              <a:latin typeface="Trebuchet MS"/>
              <a:ea typeface="Trebuchet MS"/>
              <a:cs typeface="Trebuchet MS"/>
              <a:sym typeface="Trebuchet MS"/>
            </a:endParaRPr>
          </a:p>
        </p:txBody>
      </p:sp>
      <p:sp>
        <p:nvSpPr>
          <p:cNvPr id="68" name="Google Shape;68;p1"/>
          <p:cNvSpPr/>
          <p:nvPr/>
        </p:nvSpPr>
        <p:spPr>
          <a:xfrm>
            <a:off x="7315825" y="1932925"/>
            <a:ext cx="1335900" cy="3765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300"/>
              <a:buFont typeface="Arial"/>
              <a:buNone/>
            </a:pPr>
            <a:r>
              <a:t/>
            </a:r>
            <a:endParaRPr b="1" i="0" sz="1300" u="none" cap="none" strike="noStrike">
              <a:solidFill>
                <a:srgbClr val="FFFFFF"/>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Phase 1 </a:t>
            </a:r>
            <a:endParaRPr b="0" i="0" sz="1200" u="none" cap="none" strike="noStrike">
              <a:solidFill>
                <a:srgbClr val="000000"/>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 name="Google Shape;69;p1"/>
          <p:cNvSpPr/>
          <p:nvPr/>
        </p:nvSpPr>
        <p:spPr>
          <a:xfrm>
            <a:off x="7315825" y="2513725"/>
            <a:ext cx="1335900" cy="1100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lang="en-GB" sz="1300">
                <a:solidFill>
                  <a:srgbClr val="FFFFFF"/>
                </a:solidFill>
                <a:latin typeface="Trebuchet MS"/>
                <a:ea typeface="Trebuchet MS"/>
                <a:cs typeface="Trebuchet MS"/>
                <a:sym typeface="Trebuchet MS"/>
              </a:rPr>
              <a:t>Autumn 1 </a:t>
            </a:r>
            <a:endParaRPr b="1" i="0" sz="1300" u="none" cap="none" strike="noStrike">
              <a:solidFill>
                <a:srgbClr val="FFFFFF"/>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2024/2025</a:t>
            </a:r>
            <a:endParaRPr b="1" i="0" sz="1300" u="none" cap="none" strike="noStrike">
              <a:solidFill>
                <a:srgbClr val="FFFFFF"/>
              </a:solidFill>
              <a:latin typeface="Trebuchet MS"/>
              <a:ea typeface="Trebuchet MS"/>
              <a:cs typeface="Trebuchet MS"/>
              <a:sym typeface="Trebuchet MS"/>
            </a:endParaRPr>
          </a:p>
        </p:txBody>
      </p:sp>
      <p:sp>
        <p:nvSpPr>
          <p:cNvPr id="70" name="Google Shape;70;p1"/>
          <p:cNvSpPr txBox="1"/>
          <p:nvPr/>
        </p:nvSpPr>
        <p:spPr>
          <a:xfrm>
            <a:off x="8828116" y="5877098"/>
            <a:ext cx="18473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Sudbourne Primary School (Fees &amp; Reviews) England, Lambeth, London, United  Kingdom, Hayter Road" id="71" name="Google Shape;71;p1"/>
          <p:cNvPicPr preferRelativeResize="0"/>
          <p:nvPr/>
        </p:nvPicPr>
        <p:blipFill rotWithShape="1">
          <a:blip r:embed="rId3">
            <a:alphaModFix/>
          </a:blip>
          <a:srcRect b="0" l="0" r="0" t="0"/>
          <a:stretch/>
        </p:blipFill>
        <p:spPr>
          <a:xfrm>
            <a:off x="7349838" y="691625"/>
            <a:ext cx="1267875" cy="1100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2"/>
          <p:cNvSpPr/>
          <p:nvPr/>
        </p:nvSpPr>
        <p:spPr>
          <a:xfrm>
            <a:off x="168100" y="145675"/>
            <a:ext cx="88077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2"/>
          <p:cNvSpPr/>
          <p:nvPr/>
        </p:nvSpPr>
        <p:spPr>
          <a:xfrm>
            <a:off x="235300" y="212725"/>
            <a:ext cx="8673300" cy="47628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2"/>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History</a:t>
            </a:r>
            <a:endParaRPr b="0" i="0" sz="1200" u="none" cap="none" strike="noStrike">
              <a:solidFill>
                <a:srgbClr val="000000"/>
              </a:solidFill>
              <a:latin typeface="Trebuchet MS"/>
              <a:ea typeface="Trebuchet MS"/>
              <a:cs typeface="Trebuchet MS"/>
              <a:sym typeface="Trebuchet MS"/>
            </a:endParaRPr>
          </a:p>
        </p:txBody>
      </p:sp>
      <p:sp>
        <p:nvSpPr>
          <p:cNvPr id="79" name="Google Shape;79;p2"/>
          <p:cNvSpPr/>
          <p:nvPr/>
        </p:nvSpPr>
        <p:spPr>
          <a:xfrm>
            <a:off x="762000" y="867150"/>
            <a:ext cx="1949700" cy="16179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1100"/>
              <a:buFont typeface="Arial"/>
              <a:buNone/>
            </a:pPr>
            <a:r>
              <a:t/>
            </a:r>
            <a:endParaRPr sz="900">
              <a:solidFill>
                <a:schemeClr val="lt1"/>
              </a:solidFill>
              <a:latin typeface="Trebuchet MS"/>
              <a:ea typeface="Trebuchet MS"/>
              <a:cs typeface="Trebuchet MS"/>
              <a:sym typeface="Trebuchet MS"/>
            </a:endParaRPr>
          </a:p>
          <a:p>
            <a:pPr indent="0" lvl="0" marL="0" marR="0" rtl="0" algn="just">
              <a:lnSpc>
                <a:spcPct val="90000"/>
              </a:lnSpc>
              <a:spcBef>
                <a:spcPts val="0"/>
              </a:spcBef>
              <a:spcAft>
                <a:spcPts val="0"/>
              </a:spcAft>
              <a:buClr>
                <a:schemeClr val="dk1"/>
              </a:buClr>
              <a:buSzPts val="1100"/>
              <a:buFont typeface="Arial"/>
              <a:buNone/>
            </a:pPr>
            <a:r>
              <a:rPr lang="en-GB" sz="900">
                <a:solidFill>
                  <a:schemeClr val="lt1"/>
                </a:solidFill>
                <a:latin typeface="Trebuchet MS"/>
                <a:ea typeface="Trebuchet MS"/>
                <a:cs typeface="Trebuchet MS"/>
                <a:sym typeface="Trebuchet MS"/>
              </a:rPr>
              <a:t>In History, the pupils will be learning about the Great Fire of London. They will explore the cause of the fire, its impact on Londoners, and how it led to changes in the city's structure and safety measures.</a:t>
            </a:r>
            <a:endParaRPr sz="900">
              <a:solidFill>
                <a:schemeClr val="lt1"/>
              </a:solidFill>
              <a:latin typeface="Trebuchet MS"/>
              <a:ea typeface="Trebuchet MS"/>
              <a:cs typeface="Trebuchet MS"/>
              <a:sym typeface="Trebuchet MS"/>
            </a:endParaRPr>
          </a:p>
        </p:txBody>
      </p:sp>
      <p:sp>
        <p:nvSpPr>
          <p:cNvPr id="80" name="Google Shape;80;p2"/>
          <p:cNvSpPr/>
          <p:nvPr/>
        </p:nvSpPr>
        <p:spPr>
          <a:xfrm>
            <a:off x="2965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chemeClr val="lt1"/>
                </a:solidFill>
                <a:latin typeface="Trebuchet MS"/>
                <a:ea typeface="Trebuchet MS"/>
                <a:cs typeface="Trebuchet MS"/>
                <a:sym typeface="Trebuchet MS"/>
              </a:rPr>
              <a:t>Design Technology</a:t>
            </a:r>
            <a:endParaRPr b="0" i="0" sz="1400" u="none" cap="none" strike="noStrike">
              <a:solidFill>
                <a:srgbClr val="000000"/>
              </a:solidFill>
              <a:latin typeface="Trebuchet MS"/>
              <a:ea typeface="Trebuchet MS"/>
              <a:cs typeface="Trebuchet MS"/>
              <a:sym typeface="Trebuchet MS"/>
            </a:endParaRPr>
          </a:p>
        </p:txBody>
      </p:sp>
      <p:sp>
        <p:nvSpPr>
          <p:cNvPr id="81" name="Google Shape;81;p2"/>
          <p:cNvSpPr/>
          <p:nvPr/>
        </p:nvSpPr>
        <p:spPr>
          <a:xfrm>
            <a:off x="512330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RE</a:t>
            </a:r>
            <a:endParaRPr b="0" i="0" sz="1400" u="none" cap="none" strike="noStrike">
              <a:solidFill>
                <a:srgbClr val="000000"/>
              </a:solidFill>
              <a:latin typeface="Trebuchet MS"/>
              <a:ea typeface="Trebuchet MS"/>
              <a:cs typeface="Trebuchet MS"/>
              <a:sym typeface="Trebuchet MS"/>
            </a:endParaRPr>
          </a:p>
        </p:txBody>
      </p:sp>
      <p:sp>
        <p:nvSpPr>
          <p:cNvPr id="82" name="Google Shape;82;p2"/>
          <p:cNvSpPr/>
          <p:nvPr/>
        </p:nvSpPr>
        <p:spPr>
          <a:xfrm>
            <a:off x="2920300" y="859750"/>
            <a:ext cx="1949700" cy="16179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800"/>
              <a:buFont typeface="Arial"/>
              <a:buNone/>
            </a:pPr>
            <a:r>
              <a:rPr lang="en-GB" sz="900">
                <a:solidFill>
                  <a:schemeClr val="lt1"/>
                </a:solidFill>
                <a:latin typeface="Trebuchet MS"/>
                <a:ea typeface="Trebuchet MS"/>
                <a:cs typeface="Trebuchet MS"/>
                <a:sym typeface="Trebuchet MS"/>
              </a:rPr>
              <a:t>In DT this term our focus will be on textiles. The aims are for the children to know how to cut out shapes which have been created by using a template before sewing this to </a:t>
            </a:r>
            <a:r>
              <a:rPr lang="en-GB" sz="900">
                <a:solidFill>
                  <a:schemeClr val="lt1"/>
                </a:solidFill>
                <a:latin typeface="Trebuchet MS"/>
                <a:ea typeface="Trebuchet MS"/>
                <a:cs typeface="Trebuchet MS"/>
                <a:sym typeface="Trebuchet MS"/>
              </a:rPr>
              <a:t>another</a:t>
            </a:r>
            <a:r>
              <a:rPr lang="en-GB" sz="900">
                <a:solidFill>
                  <a:schemeClr val="lt1"/>
                </a:solidFill>
                <a:latin typeface="Trebuchet MS"/>
                <a:ea typeface="Trebuchet MS"/>
                <a:cs typeface="Trebuchet MS"/>
                <a:sym typeface="Trebuchet MS"/>
              </a:rPr>
              <a:t> piece of material. Any spare material from home would be greatly appreciated. </a:t>
            </a:r>
            <a:endParaRPr sz="900">
              <a:solidFill>
                <a:schemeClr val="lt1"/>
              </a:solidFill>
              <a:latin typeface="Trebuchet MS"/>
              <a:ea typeface="Trebuchet MS"/>
              <a:cs typeface="Trebuchet MS"/>
              <a:sym typeface="Trebuchet MS"/>
            </a:endParaRPr>
          </a:p>
        </p:txBody>
      </p:sp>
      <p:sp>
        <p:nvSpPr>
          <p:cNvPr id="83" name="Google Shape;83;p2"/>
          <p:cNvSpPr/>
          <p:nvPr/>
        </p:nvSpPr>
        <p:spPr>
          <a:xfrm>
            <a:off x="5078600" y="859750"/>
            <a:ext cx="1949700" cy="17121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chemeClr val="dk1"/>
              </a:buClr>
              <a:buSzPts val="1100"/>
              <a:buFont typeface="Arial"/>
              <a:buNone/>
            </a:pPr>
            <a:r>
              <a:rPr lang="en-GB" sz="900">
                <a:solidFill>
                  <a:schemeClr val="lt1"/>
                </a:solidFill>
                <a:latin typeface="Trebuchet MS"/>
                <a:ea typeface="Trebuchet MS"/>
                <a:cs typeface="Trebuchet MS"/>
                <a:sym typeface="Trebuchet MS"/>
              </a:rPr>
              <a:t>This term we will be learning all about the religion of Hinduism. We will learn about the key beliefs, symbols, practices and places of worship. We will explore important Hindu stories and discovering key Hindu celebrations such as Diwali and Holi.</a:t>
            </a:r>
            <a:endParaRPr sz="9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600"/>
              <a:buFont typeface="Arial"/>
              <a:buNone/>
            </a:pPr>
            <a:r>
              <a:t/>
            </a:r>
            <a:endParaRPr b="1" i="0" sz="600" u="none" cap="none" strike="noStrike">
              <a:solidFill>
                <a:schemeClr val="lt1"/>
              </a:solidFill>
              <a:latin typeface="Trebuchet MS"/>
              <a:ea typeface="Trebuchet MS"/>
              <a:cs typeface="Trebuchet MS"/>
              <a:sym typeface="Trebuchet MS"/>
            </a:endParaRPr>
          </a:p>
        </p:txBody>
      </p:sp>
      <p:sp>
        <p:nvSpPr>
          <p:cNvPr id="84" name="Google Shape;84;p2"/>
          <p:cNvSpPr/>
          <p:nvPr/>
        </p:nvSpPr>
        <p:spPr>
          <a:xfrm>
            <a:off x="30097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Art</a:t>
            </a:r>
            <a:endParaRPr b="0" i="0" sz="1400" u="none" cap="none" strike="noStrike">
              <a:solidFill>
                <a:srgbClr val="000000"/>
              </a:solidFill>
              <a:latin typeface="Trebuchet MS"/>
              <a:ea typeface="Trebuchet MS"/>
              <a:cs typeface="Trebuchet MS"/>
              <a:sym typeface="Trebuchet MS"/>
            </a:endParaRPr>
          </a:p>
        </p:txBody>
      </p:sp>
      <p:sp>
        <p:nvSpPr>
          <p:cNvPr id="85" name="Google Shape;85;p2"/>
          <p:cNvSpPr/>
          <p:nvPr/>
        </p:nvSpPr>
        <p:spPr>
          <a:xfrm>
            <a:off x="806700" y="26675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lang="en-GB" sz="1500">
                <a:solidFill>
                  <a:schemeClr val="lt1"/>
                </a:solidFill>
                <a:latin typeface="Trebuchet MS"/>
                <a:ea typeface="Trebuchet MS"/>
                <a:cs typeface="Trebuchet MS"/>
                <a:sym typeface="Trebuchet MS"/>
              </a:rPr>
              <a:t>Phonics</a:t>
            </a:r>
            <a:endParaRPr b="0" i="0" sz="1400" u="none" cap="none" strike="noStrike">
              <a:solidFill>
                <a:srgbClr val="000000"/>
              </a:solidFill>
              <a:latin typeface="Trebuchet MS"/>
              <a:ea typeface="Trebuchet MS"/>
              <a:cs typeface="Trebuchet MS"/>
              <a:sym typeface="Trebuchet MS"/>
            </a:endParaRPr>
          </a:p>
        </p:txBody>
      </p:sp>
      <p:sp>
        <p:nvSpPr>
          <p:cNvPr id="86" name="Google Shape;86;p2"/>
          <p:cNvSpPr/>
          <p:nvPr/>
        </p:nvSpPr>
        <p:spPr>
          <a:xfrm>
            <a:off x="762000" y="3196950"/>
            <a:ext cx="1949700" cy="15969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GB" sz="900">
                <a:solidFill>
                  <a:schemeClr val="lt1"/>
                </a:solidFill>
                <a:latin typeface="Trebuchet MS"/>
                <a:ea typeface="Trebuchet MS"/>
                <a:cs typeface="Trebuchet MS"/>
                <a:sym typeface="Trebuchet MS"/>
              </a:rPr>
              <a:t>A decodable </a:t>
            </a:r>
            <a:r>
              <a:rPr lang="en-GB" sz="900">
                <a:solidFill>
                  <a:schemeClr val="lt1"/>
                </a:solidFill>
                <a:latin typeface="Trebuchet MS"/>
                <a:ea typeface="Trebuchet MS"/>
                <a:cs typeface="Trebuchet MS"/>
                <a:sym typeface="Trebuchet MS"/>
              </a:rPr>
              <a:t>phonics book that corresponds to your child's reading level will go home with your child every week. We will also be exploring a range of exciting books in Guided Reading to practice key reading skills - Beegu, Grandad’s Island and Mrs Noah’s pocket to name a few.</a:t>
            </a:r>
            <a:endParaRPr b="0" i="0" sz="300" u="none" cap="none" strike="noStrike">
              <a:solidFill>
                <a:schemeClr val="lt1"/>
              </a:solidFill>
              <a:latin typeface="Trebuchet MS"/>
              <a:ea typeface="Trebuchet MS"/>
              <a:cs typeface="Trebuchet MS"/>
              <a:sym typeface="Trebuchet MS"/>
            </a:endParaRPr>
          </a:p>
        </p:txBody>
      </p:sp>
      <p:sp>
        <p:nvSpPr>
          <p:cNvPr id="87" name="Google Shape;87;p2"/>
          <p:cNvSpPr/>
          <p:nvPr/>
        </p:nvSpPr>
        <p:spPr>
          <a:xfrm>
            <a:off x="51233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PSHE</a:t>
            </a:r>
            <a:endParaRPr b="0" i="0" sz="1400" u="none" cap="none" strike="noStrike">
              <a:solidFill>
                <a:srgbClr val="000000"/>
              </a:solidFill>
              <a:latin typeface="Trebuchet MS"/>
              <a:ea typeface="Trebuchet MS"/>
              <a:cs typeface="Trebuchet MS"/>
              <a:sym typeface="Trebuchet MS"/>
            </a:endParaRPr>
          </a:p>
        </p:txBody>
      </p:sp>
      <p:sp>
        <p:nvSpPr>
          <p:cNvPr id="88" name="Google Shape;88;p2"/>
          <p:cNvSpPr/>
          <p:nvPr/>
        </p:nvSpPr>
        <p:spPr>
          <a:xfrm>
            <a:off x="5078600" y="3196950"/>
            <a:ext cx="1949700" cy="16179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15000"/>
              </a:lnSpc>
              <a:spcBef>
                <a:spcPts val="0"/>
              </a:spcBef>
              <a:spcAft>
                <a:spcPts val="0"/>
              </a:spcAft>
              <a:buClr>
                <a:srgbClr val="000000"/>
              </a:buClr>
              <a:buSzPts val="600"/>
              <a:buFont typeface="Arial"/>
              <a:buNone/>
            </a:pPr>
            <a:r>
              <a:rPr lang="en-GB" sz="900">
                <a:solidFill>
                  <a:schemeClr val="lt1"/>
                </a:solidFill>
                <a:latin typeface="Trebuchet MS"/>
                <a:ea typeface="Trebuchet MS"/>
                <a:cs typeface="Trebuchet MS"/>
                <a:sym typeface="Trebuchet MS"/>
              </a:rPr>
              <a:t>With our PSHE character Jigsaw Jo we will be thinking about our: </a:t>
            </a:r>
            <a:endParaRPr sz="900">
              <a:solidFill>
                <a:schemeClr val="lt1"/>
              </a:solidFill>
              <a:latin typeface="Trebuchet MS"/>
              <a:ea typeface="Trebuchet MS"/>
              <a:cs typeface="Trebuchet MS"/>
              <a:sym typeface="Trebuchet MS"/>
            </a:endParaRPr>
          </a:p>
          <a:p>
            <a:pPr indent="0" lvl="0" marL="0" marR="0" rtl="0" algn="just">
              <a:lnSpc>
                <a:spcPct val="115000"/>
              </a:lnSpc>
              <a:spcBef>
                <a:spcPts val="0"/>
              </a:spcBef>
              <a:spcAft>
                <a:spcPts val="0"/>
              </a:spcAft>
              <a:buClr>
                <a:srgbClr val="000000"/>
              </a:buClr>
              <a:buSzPts val="600"/>
              <a:buFont typeface="Arial"/>
              <a:buNone/>
            </a:pPr>
            <a:r>
              <a:t/>
            </a:r>
            <a:endParaRPr sz="900">
              <a:solidFill>
                <a:schemeClr val="lt1"/>
              </a:solidFill>
              <a:latin typeface="Trebuchet MS"/>
              <a:ea typeface="Trebuchet MS"/>
              <a:cs typeface="Trebuchet MS"/>
              <a:sym typeface="Trebuchet MS"/>
            </a:endParaRPr>
          </a:p>
          <a:p>
            <a:pPr indent="0" lvl="0" marL="0" marR="0" rtl="0" algn="just">
              <a:lnSpc>
                <a:spcPct val="115000"/>
              </a:lnSpc>
              <a:spcBef>
                <a:spcPts val="0"/>
              </a:spcBef>
              <a:spcAft>
                <a:spcPts val="0"/>
              </a:spcAft>
              <a:buClr>
                <a:srgbClr val="000000"/>
              </a:buClr>
              <a:buSzPts val="600"/>
              <a:buFont typeface="Arial"/>
              <a:buNone/>
            </a:pPr>
            <a:r>
              <a:rPr lang="en-GB" sz="900">
                <a:solidFill>
                  <a:schemeClr val="lt1"/>
                </a:solidFill>
                <a:latin typeface="Trebuchet MS"/>
                <a:ea typeface="Trebuchet MS"/>
                <a:cs typeface="Trebuchet MS"/>
                <a:sym typeface="Trebuchet MS"/>
              </a:rPr>
              <a:t>- Hopes and fears for the year.</a:t>
            </a:r>
            <a:endParaRPr sz="900">
              <a:solidFill>
                <a:schemeClr val="lt1"/>
              </a:solidFill>
              <a:latin typeface="Trebuchet MS"/>
              <a:ea typeface="Trebuchet MS"/>
              <a:cs typeface="Trebuchet MS"/>
              <a:sym typeface="Trebuchet MS"/>
            </a:endParaRPr>
          </a:p>
          <a:p>
            <a:pPr indent="0" lvl="0" marL="0" marR="0" rtl="0" algn="just">
              <a:lnSpc>
                <a:spcPct val="115000"/>
              </a:lnSpc>
              <a:spcBef>
                <a:spcPts val="0"/>
              </a:spcBef>
              <a:spcAft>
                <a:spcPts val="0"/>
              </a:spcAft>
              <a:buClr>
                <a:srgbClr val="000000"/>
              </a:buClr>
              <a:buSzPts val="600"/>
              <a:buFont typeface="Arial"/>
              <a:buNone/>
            </a:pPr>
            <a:r>
              <a:rPr lang="en-GB" sz="900">
                <a:solidFill>
                  <a:schemeClr val="lt1"/>
                </a:solidFill>
                <a:latin typeface="Trebuchet MS"/>
                <a:ea typeface="Trebuchet MS"/>
                <a:cs typeface="Trebuchet MS"/>
                <a:sym typeface="Trebuchet MS"/>
              </a:rPr>
              <a:t>- Rights and responsibilities.</a:t>
            </a:r>
            <a:endParaRPr sz="900">
              <a:solidFill>
                <a:schemeClr val="lt1"/>
              </a:solidFill>
              <a:latin typeface="Trebuchet MS"/>
              <a:ea typeface="Trebuchet MS"/>
              <a:cs typeface="Trebuchet MS"/>
              <a:sym typeface="Trebuchet MS"/>
            </a:endParaRPr>
          </a:p>
          <a:p>
            <a:pPr indent="0" lvl="0" marL="0" marR="0" rtl="0" algn="just">
              <a:lnSpc>
                <a:spcPct val="115000"/>
              </a:lnSpc>
              <a:spcBef>
                <a:spcPts val="0"/>
              </a:spcBef>
              <a:spcAft>
                <a:spcPts val="0"/>
              </a:spcAft>
              <a:buClr>
                <a:srgbClr val="000000"/>
              </a:buClr>
              <a:buSzPts val="600"/>
              <a:buFont typeface="Arial"/>
              <a:buNone/>
            </a:pPr>
            <a:r>
              <a:rPr lang="en-GB" sz="900">
                <a:solidFill>
                  <a:schemeClr val="lt1"/>
                </a:solidFill>
                <a:latin typeface="Trebuchet MS"/>
                <a:ea typeface="Trebuchet MS"/>
                <a:cs typeface="Trebuchet MS"/>
                <a:sym typeface="Trebuchet MS"/>
              </a:rPr>
              <a:t>- Rewards and consequences.</a:t>
            </a:r>
            <a:endParaRPr sz="900">
              <a:solidFill>
                <a:schemeClr val="lt1"/>
              </a:solidFill>
              <a:latin typeface="Trebuchet MS"/>
              <a:ea typeface="Trebuchet MS"/>
              <a:cs typeface="Trebuchet MS"/>
              <a:sym typeface="Trebuchet MS"/>
            </a:endParaRPr>
          </a:p>
        </p:txBody>
      </p:sp>
      <p:sp>
        <p:nvSpPr>
          <p:cNvPr id="89" name="Google Shape;89;p2"/>
          <p:cNvSpPr/>
          <p:nvPr/>
        </p:nvSpPr>
        <p:spPr>
          <a:xfrm>
            <a:off x="2965000" y="3236225"/>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90000"/>
              </a:lnSpc>
              <a:spcBef>
                <a:spcPts val="0"/>
              </a:spcBef>
              <a:spcAft>
                <a:spcPts val="0"/>
              </a:spcAft>
              <a:buClr>
                <a:schemeClr val="dk1"/>
              </a:buClr>
              <a:buSzPts val="1100"/>
              <a:buFont typeface="Arial"/>
              <a:buNone/>
            </a:pPr>
            <a:r>
              <a:rPr lang="en-GB" sz="900">
                <a:solidFill>
                  <a:schemeClr val="lt1"/>
                </a:solidFill>
                <a:latin typeface="Trebuchet MS"/>
                <a:ea typeface="Trebuchet MS"/>
                <a:cs typeface="Trebuchet MS"/>
                <a:sym typeface="Trebuchet MS"/>
              </a:rPr>
              <a:t>In Art </a:t>
            </a:r>
            <a:r>
              <a:rPr lang="en-GB" sz="900">
                <a:solidFill>
                  <a:schemeClr val="lt1"/>
                </a:solidFill>
                <a:latin typeface="Trebuchet MS"/>
                <a:ea typeface="Trebuchet MS"/>
                <a:cs typeface="Trebuchet MS"/>
                <a:sym typeface="Trebuchet MS"/>
              </a:rPr>
              <a:t>this term our focus will be on d</a:t>
            </a:r>
            <a:r>
              <a:rPr lang="en-GB" sz="900">
                <a:solidFill>
                  <a:schemeClr val="lt1"/>
                </a:solidFill>
                <a:latin typeface="Trebuchet MS"/>
                <a:ea typeface="Trebuchet MS"/>
                <a:cs typeface="Trebuchet MS"/>
                <a:sym typeface="Trebuchet MS"/>
              </a:rPr>
              <a:t>rawing. The aims are for the children to know that the surface drawn on will create different effects and to be able to use a range of mark makers to create a their own creation. </a:t>
            </a:r>
            <a:endParaRPr sz="900">
              <a:solidFill>
                <a:schemeClr val="lt1"/>
              </a:solidFill>
              <a:latin typeface="Trebuchet MS"/>
              <a:ea typeface="Trebuchet MS"/>
              <a:cs typeface="Trebuchet MS"/>
              <a:sym typeface="Trebuchet MS"/>
            </a:endParaRPr>
          </a:p>
        </p:txBody>
      </p:sp>
      <p:sp>
        <p:nvSpPr>
          <p:cNvPr id="90" name="Google Shape;90;p2"/>
          <p:cNvSpPr/>
          <p:nvPr/>
        </p:nvSpPr>
        <p:spPr>
          <a:xfrm>
            <a:off x="7348425" y="358600"/>
            <a:ext cx="1194600" cy="32001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200" u="none" cap="none" strike="noStrike">
                <a:solidFill>
                  <a:schemeClr val="lt1"/>
                </a:solidFill>
                <a:latin typeface="Trebuchet MS"/>
                <a:ea typeface="Trebuchet MS"/>
                <a:cs typeface="Trebuchet MS"/>
                <a:sym typeface="Trebuchet MS"/>
              </a:rPr>
              <a:t>Key dates:</a:t>
            </a:r>
            <a:endParaRPr b="0" i="0" sz="1200" u="none" cap="none" strike="noStrike">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b="0" i="0" lang="en-GB" sz="1000" u="none" cap="none" strike="noStrike">
                <a:solidFill>
                  <a:schemeClr val="lt1"/>
                </a:solidFill>
                <a:latin typeface="Trebuchet MS"/>
                <a:ea typeface="Trebuchet MS"/>
                <a:cs typeface="Trebuchet MS"/>
                <a:sym typeface="Trebuchet MS"/>
              </a:rPr>
              <a:t> </a:t>
            </a:r>
            <a:endParaRPr b="0" i="0" sz="900" u="none" cap="none" strike="noStrike">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Clubs start: 16.09</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Early Reading and Phonics: 24.09</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Flu Vaccination: 26.09</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Get Active fitness event: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27.09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Black Cultural evening: 24.10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End of half term 25.10 3:30pm </a:t>
            </a:r>
            <a:endParaRPr sz="9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b="0" i="0" sz="900" u="none" cap="none" strike="noStrike">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b="0" i="0" sz="9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900"/>
              <a:buFont typeface="Arial"/>
              <a:buNone/>
            </a:pPr>
            <a:r>
              <a:t/>
            </a:r>
            <a:endParaRPr b="0" i="0" sz="200" u="none" cap="none" strike="noStrike">
              <a:solidFill>
                <a:schemeClr val="lt1"/>
              </a:solidFill>
              <a:latin typeface="Trebuchet MS"/>
              <a:ea typeface="Trebuchet MS"/>
              <a:cs typeface="Trebuchet MS"/>
              <a:sym typeface="Trebuchet MS"/>
            </a:endParaRPr>
          </a:p>
        </p:txBody>
      </p:sp>
      <p:pic>
        <p:nvPicPr>
          <p:cNvPr descr="Sudbourne Primary School (Fees &amp; Reviews) England, Lambeth, London, United  Kingdom, Hayter Road" id="91" name="Google Shape;91;p2"/>
          <p:cNvPicPr preferRelativeResize="0"/>
          <p:nvPr/>
        </p:nvPicPr>
        <p:blipFill rotWithShape="1">
          <a:blip r:embed="rId3">
            <a:alphaModFix/>
          </a:blip>
          <a:srcRect b="0" l="0" r="0" t="0"/>
          <a:stretch/>
        </p:blipFill>
        <p:spPr>
          <a:xfrm>
            <a:off x="7275038" y="3614850"/>
            <a:ext cx="1267875" cy="11004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Rachael Rees</dc:creator>
</cp:coreProperties>
</file>