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2d09b5a3373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2d09b5a3373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2d09b5a3373_0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2d09b5a3373_0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2d09b5a3373_0_1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2d09b5a3373_0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2d0fd8f869f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2d0fd8f869f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2d0fd8f869f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2d0fd8f869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d0fd8f869f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2d0fd8f869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2d0fd8f869f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2d0fd8f869f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2d0fd8f869f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2d0fd8f869f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2d0fd8f869f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2d0fd8f869f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2d0fd8f869f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2d0fd8f869f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2d0fd8f869f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2d0fd8f869f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2d0fd8f869f_0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2d0fd8f869f_0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2d26c1d911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2d26c1d911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2d26c1d9111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2d26c1d9111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2d26c1d9111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2d26c1d9111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2d26c1d9111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2d26c1d9111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2d26c1d9111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2d26c1d9111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2d26c1d9111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2d26c1d9111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g2d26c1d9111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0" name="Google Shape;190;g2d26c1d9111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2d26c1d9111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2d26c1d9111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2d26c1d9111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2d26c1d9111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2d26c1d9111_0_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 name="Google Shape;211;g2d26c1d9111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2d26c1d9111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2d26c1d9111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g2d26c1d9111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5" name="Google Shape;225;g2d26c1d9111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2d26c1d9111_0_1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2d26c1d9111_0_1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2d26c1d9111_0_1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2d26c1d9111_0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2d26c1d9111_0_1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2d26c1d9111_0_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2d26c1d9111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2d26c1d9111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2d26c1d9111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2d26c1d9111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2d26c1d9111_0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2d26c1d9111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d26c1d9111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g2d26c1d9111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2d26c1d9111_0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2d26c1d9111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2d26c1d9111_0_1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 name="Google Shape;288;g2d26c1d9111_0_1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a:solidFill>
            <a:srgbClr val="0B5394"/>
          </a:solidFill>
        </p:spPr>
        <p:txBody>
          <a:bodyPr anchorCtr="0" anchor="t" bIns="91425" lIns="91425" spcFirstLastPara="1" rIns="91425" wrap="square" tIns="91425">
            <a:normAutofit/>
          </a:bodyPr>
          <a:lstStyle>
            <a:lvl1pPr lvl="0">
              <a:spcBef>
                <a:spcPts val="0"/>
              </a:spcBef>
              <a:spcAft>
                <a:spcPts val="0"/>
              </a:spcAft>
              <a:buClr>
                <a:schemeClr val="lt1"/>
              </a:buClr>
              <a:buSzPts val="2800"/>
              <a:buFont typeface="Trebuchet MS"/>
              <a:buNone/>
              <a:defRPr>
                <a:solidFill>
                  <a:schemeClr val="lt1"/>
                </a:solidFill>
                <a:latin typeface="Trebuchet MS"/>
                <a:ea typeface="Trebuchet MS"/>
                <a:cs typeface="Trebuchet MS"/>
                <a:sym typeface="Trebuchet MS"/>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Font typeface="Trebuchet MS"/>
              <a:buChar char="●"/>
              <a:defRPr>
                <a:latin typeface="Trebuchet MS"/>
                <a:ea typeface="Trebuchet MS"/>
                <a:cs typeface="Trebuchet MS"/>
                <a:sym typeface="Trebuchet MS"/>
              </a:defRPr>
            </a:lvl1pPr>
            <a:lvl2pPr indent="-317500" lvl="1" marL="914400">
              <a:spcBef>
                <a:spcPts val="0"/>
              </a:spcBef>
              <a:spcAft>
                <a:spcPts val="0"/>
              </a:spcAft>
              <a:buSzPts val="1400"/>
              <a:buFont typeface="Trebuchet MS"/>
              <a:buChar char="○"/>
              <a:defRPr>
                <a:latin typeface="Trebuchet MS"/>
                <a:ea typeface="Trebuchet MS"/>
                <a:cs typeface="Trebuchet MS"/>
                <a:sym typeface="Trebuchet MS"/>
              </a:defRPr>
            </a:lvl2pPr>
            <a:lvl3pPr indent="-317500" lvl="2" marL="1371600">
              <a:spcBef>
                <a:spcPts val="0"/>
              </a:spcBef>
              <a:spcAft>
                <a:spcPts val="0"/>
              </a:spcAft>
              <a:buSzPts val="1400"/>
              <a:buFont typeface="Trebuchet MS"/>
              <a:buChar char="■"/>
              <a:defRPr>
                <a:latin typeface="Trebuchet MS"/>
                <a:ea typeface="Trebuchet MS"/>
                <a:cs typeface="Trebuchet MS"/>
                <a:sym typeface="Trebuchet MS"/>
              </a:defRPr>
            </a:lvl3pPr>
            <a:lvl4pPr indent="-317500" lvl="3" marL="1828800">
              <a:spcBef>
                <a:spcPts val="0"/>
              </a:spcBef>
              <a:spcAft>
                <a:spcPts val="0"/>
              </a:spcAft>
              <a:buSzPts val="1400"/>
              <a:buFont typeface="Trebuchet MS"/>
              <a:buChar char="●"/>
              <a:defRPr>
                <a:latin typeface="Trebuchet MS"/>
                <a:ea typeface="Trebuchet MS"/>
                <a:cs typeface="Trebuchet MS"/>
                <a:sym typeface="Trebuchet MS"/>
              </a:defRPr>
            </a:lvl4pPr>
            <a:lvl5pPr indent="-317500" lvl="4" marL="2286000">
              <a:spcBef>
                <a:spcPts val="0"/>
              </a:spcBef>
              <a:spcAft>
                <a:spcPts val="0"/>
              </a:spcAft>
              <a:buSzPts val="1400"/>
              <a:buFont typeface="Trebuchet MS"/>
              <a:buChar char="○"/>
              <a:defRPr>
                <a:latin typeface="Trebuchet MS"/>
                <a:ea typeface="Trebuchet MS"/>
                <a:cs typeface="Trebuchet MS"/>
                <a:sym typeface="Trebuchet MS"/>
              </a:defRPr>
            </a:lvl5pPr>
            <a:lvl6pPr indent="-317500" lvl="5" marL="2743200">
              <a:spcBef>
                <a:spcPts val="0"/>
              </a:spcBef>
              <a:spcAft>
                <a:spcPts val="0"/>
              </a:spcAft>
              <a:buSzPts val="1400"/>
              <a:buFont typeface="Trebuchet MS"/>
              <a:buChar char="■"/>
              <a:defRPr>
                <a:latin typeface="Trebuchet MS"/>
                <a:ea typeface="Trebuchet MS"/>
                <a:cs typeface="Trebuchet MS"/>
                <a:sym typeface="Trebuchet MS"/>
              </a:defRPr>
            </a:lvl6pPr>
            <a:lvl7pPr indent="-317500" lvl="6" marL="3200400">
              <a:spcBef>
                <a:spcPts val="0"/>
              </a:spcBef>
              <a:spcAft>
                <a:spcPts val="0"/>
              </a:spcAft>
              <a:buSzPts val="1400"/>
              <a:buFont typeface="Trebuchet MS"/>
              <a:buChar char="●"/>
              <a:defRPr>
                <a:latin typeface="Trebuchet MS"/>
                <a:ea typeface="Trebuchet MS"/>
                <a:cs typeface="Trebuchet MS"/>
                <a:sym typeface="Trebuchet MS"/>
              </a:defRPr>
            </a:lvl7pPr>
            <a:lvl8pPr indent="-317500" lvl="7" marL="3657600">
              <a:spcBef>
                <a:spcPts val="0"/>
              </a:spcBef>
              <a:spcAft>
                <a:spcPts val="0"/>
              </a:spcAft>
              <a:buSzPts val="1400"/>
              <a:buFont typeface="Trebuchet MS"/>
              <a:buChar char="○"/>
              <a:defRPr>
                <a:latin typeface="Trebuchet MS"/>
                <a:ea typeface="Trebuchet MS"/>
                <a:cs typeface="Trebuchet MS"/>
                <a:sym typeface="Trebuchet MS"/>
              </a:defRPr>
            </a:lvl8pPr>
            <a:lvl9pPr indent="-317500" lvl="8" marL="4114800">
              <a:spcBef>
                <a:spcPts val="0"/>
              </a:spcBef>
              <a:spcAft>
                <a:spcPts val="0"/>
              </a:spcAft>
              <a:buSzPts val="1400"/>
              <a:buFont typeface="Trebuchet MS"/>
              <a:buChar char="■"/>
              <a:defRPr>
                <a:latin typeface="Trebuchet MS"/>
                <a:ea typeface="Trebuchet MS"/>
                <a:cs typeface="Trebuchet MS"/>
                <a:sym typeface="Trebuchet MS"/>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2.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image" Target="../media/image2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3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8.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6.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3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2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hyperlink" Target="https://jigsawpshe.online/community/pshe-primary/resources/rshe-animations/#" TargetMode="External"/><Relationship Id="rId4" Type="http://schemas.openxmlformats.org/officeDocument/2006/relationships/image" Target="../media/image23.png"/><Relationship Id="rId5" Type="http://schemas.openxmlformats.org/officeDocument/2006/relationships/hyperlink" Target="https://jigsawpshe.online/community/pshe-primary/resources/rshe-animations/#" TargetMode="External"/><Relationship Id="rId6" Type="http://schemas.openxmlformats.org/officeDocument/2006/relationships/image" Target="../media/image2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hyperlink" Target="https://jigsawpshe.online/community/pshe-primary/resources/rshe-animations/#" TargetMode="Externa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hyperlink" Target="https://jigsawpshe.online/community/pshe-primary/resources/rshe-animations/#" TargetMode="Externa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2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2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17.png"/><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2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3"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b="0" l="0" r="0" t="0"/>
          <a:stretch/>
        </p:blipFill>
        <p:spPr>
          <a:xfrm>
            <a:off x="2487104" y="394484"/>
            <a:ext cx="3724795" cy="1381318"/>
          </a:xfrm>
          <a:prstGeom prst="rect">
            <a:avLst/>
          </a:prstGeom>
          <a:noFill/>
          <a:ln>
            <a:noFill/>
          </a:ln>
        </p:spPr>
      </p:pic>
      <p:sp>
        <p:nvSpPr>
          <p:cNvPr id="55" name="Google Shape;55;p13"/>
          <p:cNvSpPr txBox="1"/>
          <p:nvPr>
            <p:ph idx="4294967295" type="title"/>
          </p:nvPr>
        </p:nvSpPr>
        <p:spPr>
          <a:xfrm>
            <a:off x="358875" y="2033675"/>
            <a:ext cx="8520600" cy="794400"/>
          </a:xfrm>
          <a:prstGeom prst="rect">
            <a:avLst/>
          </a:prstGeom>
          <a:solidFill>
            <a:srgbClr val="0B5394"/>
          </a:solidFill>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GB" sz="2820">
                <a:solidFill>
                  <a:schemeClr val="lt1"/>
                </a:solidFill>
                <a:latin typeface="Trebuchet MS"/>
                <a:ea typeface="Trebuchet MS"/>
                <a:cs typeface="Trebuchet MS"/>
                <a:sym typeface="Trebuchet MS"/>
              </a:rPr>
              <a:t>RSHE at Sudbourne Primary School</a:t>
            </a:r>
            <a:endParaRPr sz="2820">
              <a:solidFill>
                <a:schemeClr val="lt1"/>
              </a:solidFill>
              <a:latin typeface="Trebuchet MS"/>
              <a:ea typeface="Trebuchet MS"/>
              <a:cs typeface="Trebuchet MS"/>
              <a:sym typeface="Trebuchet MS"/>
            </a:endParaRPr>
          </a:p>
        </p:txBody>
      </p:sp>
      <p:sp>
        <p:nvSpPr>
          <p:cNvPr id="56" name="Google Shape;56;p13"/>
          <p:cNvSpPr txBox="1"/>
          <p:nvPr/>
        </p:nvSpPr>
        <p:spPr>
          <a:xfrm>
            <a:off x="3072000" y="3177225"/>
            <a:ext cx="3000000" cy="1046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800">
                <a:solidFill>
                  <a:srgbClr val="0B5394"/>
                </a:solidFill>
                <a:latin typeface="Trebuchet MS"/>
                <a:ea typeface="Trebuchet MS"/>
                <a:cs typeface="Trebuchet MS"/>
                <a:sym typeface="Trebuchet MS"/>
              </a:rPr>
              <a:t>Parent Workshop</a:t>
            </a:r>
            <a:endParaRPr sz="2800">
              <a:solidFill>
                <a:srgbClr val="0B5394"/>
              </a:solidFill>
              <a:latin typeface="Trebuchet MS"/>
              <a:ea typeface="Trebuchet MS"/>
              <a:cs typeface="Trebuchet MS"/>
              <a:sym typeface="Trebuchet MS"/>
            </a:endParaRPr>
          </a:p>
          <a:p>
            <a:pPr indent="0" lvl="0" marL="0" rtl="0" algn="ctr">
              <a:spcBef>
                <a:spcPts val="0"/>
              </a:spcBef>
              <a:spcAft>
                <a:spcPts val="0"/>
              </a:spcAft>
              <a:buNone/>
            </a:pPr>
            <a:r>
              <a:rPr lang="en-GB" sz="2800">
                <a:solidFill>
                  <a:srgbClr val="0B5394"/>
                </a:solidFill>
                <a:latin typeface="Trebuchet MS"/>
                <a:ea typeface="Trebuchet MS"/>
                <a:cs typeface="Trebuchet MS"/>
                <a:sym typeface="Trebuchet MS"/>
              </a:rPr>
              <a:t>14.05.2026</a:t>
            </a:r>
            <a:endParaRPr sz="2800">
              <a:solidFill>
                <a:srgbClr val="0B5394"/>
              </a:solidFill>
              <a:latin typeface="Trebuchet MS"/>
              <a:ea typeface="Trebuchet MS"/>
              <a:cs typeface="Trebuchet MS"/>
              <a:sym typeface="Trebuchet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Aims and content</a:t>
            </a:r>
            <a:endParaRPr/>
          </a:p>
        </p:txBody>
      </p:sp>
      <p:sp>
        <p:nvSpPr>
          <p:cNvPr id="62" name="Google Shape;62;p1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lnSpc>
                <a:spcPct val="150000"/>
              </a:lnSpc>
              <a:spcBef>
                <a:spcPts val="0"/>
              </a:spcBef>
              <a:spcAft>
                <a:spcPts val="0"/>
              </a:spcAft>
              <a:buClr>
                <a:srgbClr val="0B5394"/>
              </a:buClr>
              <a:buSzPts val="1800"/>
              <a:buChar char="●"/>
            </a:pPr>
            <a:r>
              <a:rPr lang="en-GB">
                <a:solidFill>
                  <a:srgbClr val="0B5394"/>
                </a:solidFill>
              </a:rPr>
              <a:t>What is RSHE?</a:t>
            </a:r>
            <a:endParaRPr>
              <a:solidFill>
                <a:srgbClr val="0B5394"/>
              </a:solidFill>
            </a:endParaRPr>
          </a:p>
          <a:p>
            <a:pPr indent="-342900" lvl="0" marL="457200" rtl="0" algn="l">
              <a:lnSpc>
                <a:spcPct val="150000"/>
              </a:lnSpc>
              <a:spcBef>
                <a:spcPts val="0"/>
              </a:spcBef>
              <a:spcAft>
                <a:spcPts val="0"/>
              </a:spcAft>
              <a:buClr>
                <a:srgbClr val="0B5394"/>
              </a:buClr>
              <a:buSzPts val="1800"/>
              <a:buChar char="●"/>
            </a:pPr>
            <a:r>
              <a:rPr lang="en-GB">
                <a:solidFill>
                  <a:srgbClr val="0B5394"/>
                </a:solidFill>
              </a:rPr>
              <a:t>How does RSHE link to the Science curriculum?</a:t>
            </a:r>
            <a:endParaRPr>
              <a:solidFill>
                <a:srgbClr val="0B5394"/>
              </a:solidFill>
            </a:endParaRPr>
          </a:p>
          <a:p>
            <a:pPr indent="-342900" lvl="0" marL="457200" rtl="0" algn="l">
              <a:lnSpc>
                <a:spcPct val="150000"/>
              </a:lnSpc>
              <a:spcBef>
                <a:spcPts val="0"/>
              </a:spcBef>
              <a:spcAft>
                <a:spcPts val="0"/>
              </a:spcAft>
              <a:buClr>
                <a:srgbClr val="0B5394"/>
              </a:buClr>
              <a:buSzPts val="1800"/>
              <a:buChar char="●"/>
            </a:pPr>
            <a:r>
              <a:rPr lang="en-GB">
                <a:solidFill>
                  <a:srgbClr val="0B5394"/>
                </a:solidFill>
              </a:rPr>
              <a:t>Objectives from Relationships and Health Education</a:t>
            </a:r>
            <a:endParaRPr>
              <a:solidFill>
                <a:srgbClr val="0B5394"/>
              </a:solidFill>
            </a:endParaRPr>
          </a:p>
          <a:p>
            <a:pPr indent="-342900" lvl="0" marL="457200" rtl="0" algn="l">
              <a:lnSpc>
                <a:spcPct val="150000"/>
              </a:lnSpc>
              <a:spcBef>
                <a:spcPts val="0"/>
              </a:spcBef>
              <a:spcAft>
                <a:spcPts val="0"/>
              </a:spcAft>
              <a:buClr>
                <a:srgbClr val="0B5394"/>
              </a:buClr>
              <a:buSzPts val="1800"/>
              <a:buChar char="●"/>
            </a:pPr>
            <a:r>
              <a:rPr lang="en-GB">
                <a:solidFill>
                  <a:srgbClr val="0B5394"/>
                </a:solidFill>
              </a:rPr>
              <a:t>LGBTQ+ guidance</a:t>
            </a:r>
            <a:endParaRPr>
              <a:solidFill>
                <a:srgbClr val="0B5394"/>
              </a:solidFill>
            </a:endParaRPr>
          </a:p>
          <a:p>
            <a:pPr indent="-342900" lvl="0" marL="457200" rtl="0" algn="l">
              <a:lnSpc>
                <a:spcPct val="150000"/>
              </a:lnSpc>
              <a:spcBef>
                <a:spcPts val="0"/>
              </a:spcBef>
              <a:spcAft>
                <a:spcPts val="0"/>
              </a:spcAft>
              <a:buClr>
                <a:srgbClr val="0B5394"/>
              </a:buClr>
              <a:buSzPts val="1800"/>
              <a:buChar char="●"/>
            </a:pPr>
            <a:r>
              <a:rPr lang="en-GB">
                <a:solidFill>
                  <a:srgbClr val="0B5394"/>
                </a:solidFill>
              </a:rPr>
              <a:t>What will be taught?</a:t>
            </a:r>
            <a:endParaRPr>
              <a:solidFill>
                <a:srgbClr val="0B5394"/>
              </a:solidFill>
            </a:endParaRPr>
          </a:p>
          <a:p>
            <a:pPr indent="-342900" lvl="0" marL="457200" rtl="0" algn="l">
              <a:lnSpc>
                <a:spcPct val="150000"/>
              </a:lnSpc>
              <a:spcBef>
                <a:spcPts val="0"/>
              </a:spcBef>
              <a:spcAft>
                <a:spcPts val="0"/>
              </a:spcAft>
              <a:buClr>
                <a:srgbClr val="0B5394"/>
              </a:buClr>
              <a:buSzPts val="1800"/>
              <a:buChar char="●"/>
            </a:pPr>
            <a:r>
              <a:rPr lang="en-GB">
                <a:solidFill>
                  <a:srgbClr val="0B5394"/>
                </a:solidFill>
              </a:rPr>
              <a:t>Parent access</a:t>
            </a:r>
            <a:endParaRPr>
              <a:solidFill>
                <a:srgbClr val="0B5394"/>
              </a:solidFill>
            </a:endParaRPr>
          </a:p>
          <a:p>
            <a:pPr indent="-342900" lvl="0" marL="457200" rtl="0" algn="l">
              <a:lnSpc>
                <a:spcPct val="150000"/>
              </a:lnSpc>
              <a:spcBef>
                <a:spcPts val="0"/>
              </a:spcBef>
              <a:spcAft>
                <a:spcPts val="0"/>
              </a:spcAft>
              <a:buClr>
                <a:srgbClr val="0B5394"/>
              </a:buClr>
              <a:buSzPts val="1800"/>
              <a:buChar char="●"/>
            </a:pPr>
            <a:r>
              <a:rPr lang="en-GB">
                <a:solidFill>
                  <a:srgbClr val="0B5394"/>
                </a:solidFill>
              </a:rPr>
              <a:t>Withdrawal process</a:t>
            </a:r>
            <a:endParaRPr>
              <a:solidFill>
                <a:srgbClr val="0B5394"/>
              </a:solidFill>
            </a:endParaRPr>
          </a:p>
          <a:p>
            <a:pPr indent="-342900" lvl="0" marL="457200" rtl="0" algn="l">
              <a:lnSpc>
                <a:spcPct val="150000"/>
              </a:lnSpc>
              <a:spcBef>
                <a:spcPts val="0"/>
              </a:spcBef>
              <a:spcAft>
                <a:spcPts val="0"/>
              </a:spcAft>
              <a:buClr>
                <a:srgbClr val="0B5394"/>
              </a:buClr>
              <a:buSzPts val="1800"/>
              <a:buChar char="●"/>
            </a:pPr>
            <a:r>
              <a:rPr lang="en-GB">
                <a:solidFill>
                  <a:srgbClr val="0B5394"/>
                </a:solidFill>
              </a:rPr>
              <a:t>Answering questions</a:t>
            </a:r>
            <a:endParaRPr>
              <a:solidFill>
                <a:srgbClr val="0B5394"/>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What is RSHE?</a:t>
            </a:r>
            <a:endParaRPr/>
          </a:p>
        </p:txBody>
      </p:sp>
      <p:pic>
        <p:nvPicPr>
          <p:cNvPr id="68" name="Google Shape;68;p15"/>
          <p:cNvPicPr preferRelativeResize="0"/>
          <p:nvPr/>
        </p:nvPicPr>
        <p:blipFill rotWithShape="1">
          <a:blip r:embed="rId3">
            <a:alphaModFix/>
          </a:blip>
          <a:srcRect b="17210" l="4838" r="6713" t="3337"/>
          <a:stretch/>
        </p:blipFill>
        <p:spPr>
          <a:xfrm>
            <a:off x="311700" y="1423500"/>
            <a:ext cx="2390850" cy="3035750"/>
          </a:xfrm>
          <a:prstGeom prst="rect">
            <a:avLst/>
          </a:prstGeom>
          <a:noFill/>
          <a:ln cap="flat" cmpd="sng" w="9525">
            <a:solidFill>
              <a:srgbClr val="0B5394"/>
            </a:solidFill>
            <a:prstDash val="solid"/>
            <a:round/>
            <a:headEnd len="sm" w="sm" type="none"/>
            <a:tailEnd len="sm" w="sm" type="none"/>
          </a:ln>
        </p:spPr>
      </p:pic>
      <p:sp>
        <p:nvSpPr>
          <p:cNvPr id="69" name="Google Shape;69;p15"/>
          <p:cNvSpPr txBox="1"/>
          <p:nvPr/>
        </p:nvSpPr>
        <p:spPr>
          <a:xfrm>
            <a:off x="2925625" y="1470700"/>
            <a:ext cx="5843400" cy="2784000"/>
          </a:xfrm>
          <a:prstGeom prst="rect">
            <a:avLst/>
          </a:prstGeom>
          <a:noFill/>
          <a:ln>
            <a:noFill/>
          </a:ln>
        </p:spPr>
        <p:txBody>
          <a:bodyPr anchorCtr="0" anchor="t" bIns="91425" lIns="91425" spcFirstLastPara="1" rIns="91425" wrap="square" tIns="91425">
            <a:noAutofit/>
          </a:bodyPr>
          <a:lstStyle/>
          <a:p>
            <a:pPr indent="0" lvl="0" marL="0" rtl="0" algn="l">
              <a:lnSpc>
                <a:spcPct val="90000"/>
              </a:lnSpc>
              <a:spcBef>
                <a:spcPts val="0"/>
              </a:spcBef>
              <a:spcAft>
                <a:spcPts val="0"/>
              </a:spcAft>
              <a:buClr>
                <a:schemeClr val="dk1"/>
              </a:buClr>
              <a:buSzPts val="2800"/>
              <a:buFont typeface="Arial"/>
              <a:buNone/>
            </a:pPr>
            <a:r>
              <a:rPr lang="en-GB" sz="2200">
                <a:solidFill>
                  <a:srgbClr val="0B5394"/>
                </a:solidFill>
                <a:latin typeface="Trebuchet MS"/>
                <a:ea typeface="Trebuchet MS"/>
                <a:cs typeface="Trebuchet MS"/>
                <a:sym typeface="Trebuchet MS"/>
              </a:rPr>
              <a:t>RSHE stands for:</a:t>
            </a:r>
            <a:endParaRPr>
              <a:solidFill>
                <a:srgbClr val="0B5394"/>
              </a:solidFill>
              <a:latin typeface="Trebuchet MS"/>
              <a:ea typeface="Trebuchet MS"/>
              <a:cs typeface="Trebuchet MS"/>
              <a:sym typeface="Trebuchet MS"/>
            </a:endParaRPr>
          </a:p>
          <a:p>
            <a:pPr indent="-368300" lvl="0" marL="457200" rtl="0" algn="l">
              <a:lnSpc>
                <a:spcPct val="90000"/>
              </a:lnSpc>
              <a:spcBef>
                <a:spcPts val="1200"/>
              </a:spcBef>
              <a:spcAft>
                <a:spcPts val="0"/>
              </a:spcAft>
              <a:buClr>
                <a:srgbClr val="0B5394"/>
              </a:buClr>
              <a:buSzPts val="2200"/>
              <a:buFont typeface="Trebuchet MS"/>
              <a:buChar char="●"/>
            </a:pPr>
            <a:r>
              <a:rPr lang="en-GB" sz="2200">
                <a:solidFill>
                  <a:srgbClr val="0B5394"/>
                </a:solidFill>
                <a:latin typeface="Trebuchet MS"/>
                <a:ea typeface="Trebuchet MS"/>
                <a:cs typeface="Trebuchet MS"/>
                <a:sym typeface="Trebuchet MS"/>
              </a:rPr>
              <a:t>Relationships, Sex, and Health Education</a:t>
            </a:r>
            <a:endParaRPr sz="2200">
              <a:solidFill>
                <a:srgbClr val="0B5394"/>
              </a:solidFill>
              <a:latin typeface="Trebuchet MS"/>
              <a:ea typeface="Trebuchet MS"/>
              <a:cs typeface="Trebuchet MS"/>
              <a:sym typeface="Trebuchet MS"/>
            </a:endParaRPr>
          </a:p>
          <a:p>
            <a:pPr indent="-368300" lvl="0" marL="457200" rtl="0" algn="l">
              <a:lnSpc>
                <a:spcPct val="90000"/>
              </a:lnSpc>
              <a:spcBef>
                <a:spcPts val="0"/>
              </a:spcBef>
              <a:spcAft>
                <a:spcPts val="0"/>
              </a:spcAft>
              <a:buClr>
                <a:srgbClr val="0B5394"/>
              </a:buClr>
              <a:buSzPts val="2200"/>
              <a:buFont typeface="Trebuchet MS"/>
              <a:buChar char="●"/>
            </a:pPr>
            <a:r>
              <a:rPr lang="en-GB" sz="2200">
                <a:solidFill>
                  <a:srgbClr val="0B5394"/>
                </a:solidFill>
                <a:latin typeface="Trebuchet MS"/>
                <a:ea typeface="Trebuchet MS"/>
                <a:cs typeface="Trebuchet MS"/>
                <a:sym typeface="Trebuchet MS"/>
              </a:rPr>
              <a:t>It is sometimes referred to as RSE and Health Education</a:t>
            </a:r>
            <a:endParaRPr sz="2200">
              <a:solidFill>
                <a:srgbClr val="0B5394"/>
              </a:solidFill>
              <a:latin typeface="Trebuchet MS"/>
              <a:ea typeface="Trebuchet MS"/>
              <a:cs typeface="Trebuchet MS"/>
              <a:sym typeface="Trebuchet MS"/>
            </a:endParaRPr>
          </a:p>
          <a:p>
            <a:pPr indent="-368300" lvl="0" marL="457200" rtl="0" algn="l">
              <a:lnSpc>
                <a:spcPct val="90000"/>
              </a:lnSpc>
              <a:spcBef>
                <a:spcPts val="0"/>
              </a:spcBef>
              <a:spcAft>
                <a:spcPts val="0"/>
              </a:spcAft>
              <a:buClr>
                <a:srgbClr val="0B5394"/>
              </a:buClr>
              <a:buSzPts val="2200"/>
              <a:buFont typeface="Trebuchet MS"/>
              <a:buChar char="●"/>
            </a:pPr>
            <a:r>
              <a:rPr lang="en-GB" sz="2200">
                <a:solidFill>
                  <a:srgbClr val="0B5394"/>
                </a:solidFill>
                <a:latin typeface="Trebuchet MS"/>
                <a:ea typeface="Trebuchet MS"/>
                <a:cs typeface="Trebuchet MS"/>
                <a:sym typeface="Trebuchet MS"/>
              </a:rPr>
              <a:t>At Sudbourne, we are required to teach RSHE in line with the DfE guidance (2020) </a:t>
            </a:r>
            <a:endParaRPr sz="2200">
              <a:solidFill>
                <a:srgbClr val="0B5394"/>
              </a:solidFill>
              <a:latin typeface="Trebuchet MS"/>
              <a:ea typeface="Trebuchet MS"/>
              <a:cs typeface="Trebuchet MS"/>
              <a:sym typeface="Trebuchet MS"/>
            </a:endParaRPr>
          </a:p>
          <a:p>
            <a:pPr indent="0" lvl="0" marL="0" rtl="0" algn="l">
              <a:lnSpc>
                <a:spcPct val="90000"/>
              </a:lnSpc>
              <a:spcBef>
                <a:spcPts val="1200"/>
              </a:spcBef>
              <a:spcAft>
                <a:spcPts val="0"/>
              </a:spcAft>
              <a:buClr>
                <a:schemeClr val="dk1"/>
              </a:buClr>
              <a:buSzPts val="2000"/>
              <a:buFont typeface="Arial"/>
              <a:buNone/>
            </a:pPr>
            <a:r>
              <a:t/>
            </a:r>
            <a:endParaRPr>
              <a:solidFill>
                <a:srgbClr val="0B5394"/>
              </a:solidFill>
              <a:latin typeface="Trebuchet MS"/>
              <a:ea typeface="Trebuchet MS"/>
              <a:cs typeface="Trebuchet MS"/>
              <a:sym typeface="Trebuchet MS"/>
            </a:endParaRPr>
          </a:p>
          <a:p>
            <a:pPr indent="0" lvl="0" marL="0" rtl="0" algn="l">
              <a:spcBef>
                <a:spcPts val="0"/>
              </a:spcBef>
              <a:spcAft>
                <a:spcPts val="0"/>
              </a:spcAft>
              <a:buNone/>
            </a:pPr>
            <a:r>
              <a:t/>
            </a:r>
            <a:endParaRPr sz="1200">
              <a:solidFill>
                <a:srgbClr val="0B5394"/>
              </a:solidFill>
              <a:latin typeface="Trebuchet MS"/>
              <a:ea typeface="Trebuchet MS"/>
              <a:cs typeface="Trebuchet MS"/>
              <a:sym typeface="Trebuchet M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What is </a:t>
            </a:r>
            <a:r>
              <a:rPr lang="en-GB"/>
              <a:t>statutory</a:t>
            </a:r>
            <a:r>
              <a:rPr lang="en-GB"/>
              <a:t>?</a:t>
            </a:r>
            <a:endParaRPr/>
          </a:p>
        </p:txBody>
      </p:sp>
      <p:sp>
        <p:nvSpPr>
          <p:cNvPr id="75" name="Google Shape;75;p16"/>
          <p:cNvSpPr txBox="1"/>
          <p:nvPr/>
        </p:nvSpPr>
        <p:spPr>
          <a:xfrm>
            <a:off x="1966864" y="2952425"/>
            <a:ext cx="3025200" cy="9318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1200"/>
              </a:spcAft>
              <a:buNone/>
            </a:pPr>
            <a:r>
              <a:rPr b="1" lang="en-GB" sz="1800">
                <a:solidFill>
                  <a:srgbClr val="0B5394"/>
                </a:solidFill>
                <a:latin typeface="Trebuchet MS"/>
                <a:ea typeface="Trebuchet MS"/>
                <a:cs typeface="Trebuchet MS"/>
                <a:sym typeface="Trebuchet MS"/>
              </a:rPr>
              <a:t>Relationships </a:t>
            </a:r>
            <a:br>
              <a:rPr b="1" lang="en-GB" sz="1800">
                <a:solidFill>
                  <a:srgbClr val="0B5394"/>
                </a:solidFill>
                <a:latin typeface="Trebuchet MS"/>
                <a:ea typeface="Trebuchet MS"/>
                <a:cs typeface="Trebuchet MS"/>
                <a:sym typeface="Trebuchet MS"/>
              </a:rPr>
            </a:br>
            <a:r>
              <a:rPr b="1" lang="en-GB" sz="1800">
                <a:solidFill>
                  <a:srgbClr val="0B5394"/>
                </a:solidFill>
                <a:latin typeface="Trebuchet MS"/>
                <a:ea typeface="Trebuchet MS"/>
                <a:cs typeface="Trebuchet MS"/>
                <a:sym typeface="Trebuchet MS"/>
              </a:rPr>
              <a:t>Education</a:t>
            </a:r>
            <a:endParaRPr b="1" sz="1800">
              <a:solidFill>
                <a:srgbClr val="0B5394"/>
              </a:solidFill>
              <a:latin typeface="Trebuchet MS"/>
              <a:ea typeface="Trebuchet MS"/>
              <a:cs typeface="Trebuchet MS"/>
              <a:sym typeface="Trebuchet MS"/>
            </a:endParaRPr>
          </a:p>
        </p:txBody>
      </p:sp>
      <p:sp>
        <p:nvSpPr>
          <p:cNvPr id="76" name="Google Shape;76;p16"/>
          <p:cNvSpPr txBox="1"/>
          <p:nvPr/>
        </p:nvSpPr>
        <p:spPr>
          <a:xfrm>
            <a:off x="4182413" y="2952425"/>
            <a:ext cx="2795100" cy="9318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1200"/>
              </a:spcAft>
              <a:buNone/>
            </a:pPr>
            <a:r>
              <a:rPr b="1" lang="en-GB" sz="1800">
                <a:solidFill>
                  <a:srgbClr val="0B5394"/>
                </a:solidFill>
                <a:latin typeface="Trebuchet MS"/>
                <a:ea typeface="Trebuchet MS"/>
                <a:cs typeface="Trebuchet MS"/>
                <a:sym typeface="Trebuchet MS"/>
              </a:rPr>
              <a:t>Health Education </a:t>
            </a:r>
            <a:br>
              <a:rPr b="1" lang="en-GB" sz="1800">
                <a:solidFill>
                  <a:srgbClr val="0B5394"/>
                </a:solidFill>
                <a:latin typeface="Trebuchet MS"/>
                <a:ea typeface="Trebuchet MS"/>
                <a:cs typeface="Trebuchet MS"/>
                <a:sym typeface="Trebuchet MS"/>
              </a:rPr>
            </a:br>
            <a:r>
              <a:rPr lang="en-GB" sz="1800">
                <a:solidFill>
                  <a:srgbClr val="0B5394"/>
                </a:solidFill>
                <a:latin typeface="Trebuchet MS"/>
                <a:ea typeface="Trebuchet MS"/>
                <a:cs typeface="Trebuchet MS"/>
                <a:sym typeface="Trebuchet MS"/>
              </a:rPr>
              <a:t>(including puberty) </a:t>
            </a:r>
            <a:endParaRPr sz="1800">
              <a:solidFill>
                <a:srgbClr val="0B5394"/>
              </a:solidFill>
              <a:latin typeface="Trebuchet MS"/>
              <a:ea typeface="Trebuchet MS"/>
              <a:cs typeface="Trebuchet MS"/>
              <a:sym typeface="Trebuchet MS"/>
            </a:endParaRPr>
          </a:p>
        </p:txBody>
      </p:sp>
      <p:sp>
        <p:nvSpPr>
          <p:cNvPr id="77" name="Google Shape;77;p16"/>
          <p:cNvSpPr txBox="1"/>
          <p:nvPr/>
        </p:nvSpPr>
        <p:spPr>
          <a:xfrm>
            <a:off x="6763601" y="3094725"/>
            <a:ext cx="1836000" cy="9318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1200"/>
              </a:spcAft>
              <a:buNone/>
            </a:pPr>
            <a:r>
              <a:rPr b="1" lang="en-GB" sz="1800">
                <a:solidFill>
                  <a:srgbClr val="0B5394"/>
                </a:solidFill>
                <a:latin typeface="Trebuchet MS"/>
                <a:ea typeface="Trebuchet MS"/>
                <a:cs typeface="Trebuchet MS"/>
                <a:sym typeface="Trebuchet MS"/>
              </a:rPr>
              <a:t>Sex Education</a:t>
            </a:r>
            <a:endParaRPr b="1" sz="1800">
              <a:solidFill>
                <a:srgbClr val="0B5394"/>
              </a:solidFill>
              <a:latin typeface="Trebuchet MS"/>
              <a:ea typeface="Trebuchet MS"/>
              <a:cs typeface="Trebuchet MS"/>
              <a:sym typeface="Trebuchet MS"/>
            </a:endParaRPr>
          </a:p>
        </p:txBody>
      </p:sp>
      <p:pic>
        <p:nvPicPr>
          <p:cNvPr id="78" name="Google Shape;78;p16"/>
          <p:cNvPicPr preferRelativeResize="0"/>
          <p:nvPr/>
        </p:nvPicPr>
        <p:blipFill>
          <a:blip r:embed="rId3">
            <a:alphaModFix/>
          </a:blip>
          <a:stretch>
            <a:fillRect/>
          </a:stretch>
        </p:blipFill>
        <p:spPr>
          <a:xfrm>
            <a:off x="6853871" y="1471125"/>
            <a:ext cx="1423500" cy="1423500"/>
          </a:xfrm>
          <a:prstGeom prst="rect">
            <a:avLst/>
          </a:prstGeom>
          <a:noFill/>
          <a:ln>
            <a:noFill/>
          </a:ln>
        </p:spPr>
      </p:pic>
      <p:pic>
        <p:nvPicPr>
          <p:cNvPr id="79" name="Google Shape;79;p16"/>
          <p:cNvPicPr preferRelativeResize="0"/>
          <p:nvPr/>
        </p:nvPicPr>
        <p:blipFill>
          <a:blip r:embed="rId4">
            <a:alphaModFix/>
          </a:blip>
          <a:stretch>
            <a:fillRect/>
          </a:stretch>
        </p:blipFill>
        <p:spPr>
          <a:xfrm>
            <a:off x="2713275" y="1689494"/>
            <a:ext cx="1423500" cy="1138805"/>
          </a:xfrm>
          <a:prstGeom prst="rect">
            <a:avLst/>
          </a:prstGeom>
          <a:noFill/>
          <a:ln>
            <a:noFill/>
          </a:ln>
        </p:spPr>
      </p:pic>
      <p:pic>
        <p:nvPicPr>
          <p:cNvPr id="80" name="Google Shape;80;p16"/>
          <p:cNvPicPr preferRelativeResize="0"/>
          <p:nvPr/>
        </p:nvPicPr>
        <p:blipFill>
          <a:blip r:embed="rId5">
            <a:alphaModFix/>
          </a:blip>
          <a:stretch>
            <a:fillRect/>
          </a:stretch>
        </p:blipFill>
        <p:spPr>
          <a:xfrm>
            <a:off x="4789946" y="1407125"/>
            <a:ext cx="1487500" cy="1487500"/>
          </a:xfrm>
          <a:prstGeom prst="rect">
            <a:avLst/>
          </a:prstGeom>
          <a:noFill/>
          <a:ln>
            <a:noFill/>
          </a:ln>
        </p:spPr>
      </p:pic>
      <p:pic>
        <p:nvPicPr>
          <p:cNvPr id="81" name="Google Shape;81;p16"/>
          <p:cNvPicPr preferRelativeResize="0"/>
          <p:nvPr/>
        </p:nvPicPr>
        <p:blipFill rotWithShape="1">
          <a:blip r:embed="rId6">
            <a:alphaModFix/>
          </a:blip>
          <a:srcRect b="8751" l="0" r="0" t="0"/>
          <a:stretch/>
        </p:blipFill>
        <p:spPr>
          <a:xfrm>
            <a:off x="717359" y="1471125"/>
            <a:ext cx="1598318" cy="1559375"/>
          </a:xfrm>
          <a:prstGeom prst="rect">
            <a:avLst/>
          </a:prstGeom>
          <a:noFill/>
          <a:ln>
            <a:noFill/>
          </a:ln>
        </p:spPr>
      </p:pic>
      <p:sp>
        <p:nvSpPr>
          <p:cNvPr id="82" name="Google Shape;82;p16"/>
          <p:cNvSpPr txBox="1"/>
          <p:nvPr/>
        </p:nvSpPr>
        <p:spPr>
          <a:xfrm>
            <a:off x="44339" y="2952425"/>
            <a:ext cx="3025200" cy="9318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1200"/>
              </a:spcAft>
              <a:buNone/>
            </a:pPr>
            <a:r>
              <a:rPr b="1" lang="en-GB" sz="1800">
                <a:solidFill>
                  <a:srgbClr val="0B5394"/>
                </a:solidFill>
                <a:latin typeface="Trebuchet MS"/>
                <a:ea typeface="Trebuchet MS"/>
                <a:cs typeface="Trebuchet MS"/>
                <a:sym typeface="Trebuchet MS"/>
              </a:rPr>
              <a:t>Science</a:t>
            </a:r>
            <a:br>
              <a:rPr b="1" lang="en-GB" sz="1800">
                <a:solidFill>
                  <a:srgbClr val="0B5394"/>
                </a:solidFill>
                <a:latin typeface="Trebuchet MS"/>
                <a:ea typeface="Trebuchet MS"/>
                <a:cs typeface="Trebuchet MS"/>
                <a:sym typeface="Trebuchet MS"/>
              </a:rPr>
            </a:br>
            <a:r>
              <a:rPr b="1" lang="en-GB" sz="1800">
                <a:solidFill>
                  <a:srgbClr val="0B5394"/>
                </a:solidFill>
                <a:latin typeface="Trebuchet MS"/>
                <a:ea typeface="Trebuchet MS"/>
                <a:cs typeface="Trebuchet MS"/>
                <a:sym typeface="Trebuchet MS"/>
              </a:rPr>
              <a:t>Education</a:t>
            </a:r>
            <a:endParaRPr b="1" sz="1800">
              <a:solidFill>
                <a:srgbClr val="0B5394"/>
              </a:solidFill>
              <a:latin typeface="Trebuchet MS"/>
              <a:ea typeface="Trebuchet MS"/>
              <a:cs typeface="Trebuchet MS"/>
              <a:sym typeface="Trebuchet MS"/>
            </a:endParaRPr>
          </a:p>
        </p:txBody>
      </p:sp>
      <p:sp>
        <p:nvSpPr>
          <p:cNvPr id="83" name="Google Shape;83;p16"/>
          <p:cNvSpPr txBox="1"/>
          <p:nvPr/>
        </p:nvSpPr>
        <p:spPr>
          <a:xfrm>
            <a:off x="813248" y="3953300"/>
            <a:ext cx="1487400" cy="461700"/>
          </a:xfrm>
          <a:prstGeom prst="rect">
            <a:avLst/>
          </a:prstGeom>
          <a:solidFill>
            <a:srgbClr val="B6D7A8"/>
          </a:solid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200"/>
              </a:spcAft>
              <a:buNone/>
            </a:pPr>
            <a:r>
              <a:rPr lang="en-GB" sz="1800">
                <a:solidFill>
                  <a:schemeClr val="lt1"/>
                </a:solidFill>
                <a:latin typeface="Trebuchet MS"/>
                <a:ea typeface="Trebuchet MS"/>
                <a:cs typeface="Trebuchet MS"/>
                <a:sym typeface="Trebuchet MS"/>
              </a:rPr>
              <a:t>Statutory</a:t>
            </a:r>
            <a:endParaRPr>
              <a:solidFill>
                <a:schemeClr val="lt1"/>
              </a:solidFill>
            </a:endParaRPr>
          </a:p>
        </p:txBody>
      </p:sp>
      <p:sp>
        <p:nvSpPr>
          <p:cNvPr id="84" name="Google Shape;84;p16"/>
          <p:cNvSpPr txBox="1"/>
          <p:nvPr/>
        </p:nvSpPr>
        <p:spPr>
          <a:xfrm>
            <a:off x="2735773" y="3953300"/>
            <a:ext cx="1487400" cy="461700"/>
          </a:xfrm>
          <a:prstGeom prst="rect">
            <a:avLst/>
          </a:prstGeom>
          <a:solidFill>
            <a:srgbClr val="B6D7A8"/>
          </a:solid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200"/>
              </a:spcAft>
              <a:buNone/>
            </a:pPr>
            <a:r>
              <a:rPr lang="en-GB" sz="1800">
                <a:solidFill>
                  <a:schemeClr val="lt1"/>
                </a:solidFill>
                <a:latin typeface="Trebuchet MS"/>
                <a:ea typeface="Trebuchet MS"/>
                <a:cs typeface="Trebuchet MS"/>
                <a:sym typeface="Trebuchet MS"/>
              </a:rPr>
              <a:t>Statutory</a:t>
            </a:r>
            <a:endParaRPr>
              <a:solidFill>
                <a:schemeClr val="lt1"/>
              </a:solidFill>
            </a:endParaRPr>
          </a:p>
        </p:txBody>
      </p:sp>
      <p:sp>
        <p:nvSpPr>
          <p:cNvPr id="85" name="Google Shape;85;p16"/>
          <p:cNvSpPr txBox="1"/>
          <p:nvPr/>
        </p:nvSpPr>
        <p:spPr>
          <a:xfrm>
            <a:off x="4836273" y="3953300"/>
            <a:ext cx="1487400" cy="461700"/>
          </a:xfrm>
          <a:prstGeom prst="rect">
            <a:avLst/>
          </a:prstGeom>
          <a:solidFill>
            <a:srgbClr val="B6D7A8"/>
          </a:solid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200"/>
              </a:spcAft>
              <a:buNone/>
            </a:pPr>
            <a:r>
              <a:rPr lang="en-GB" sz="1800">
                <a:solidFill>
                  <a:schemeClr val="lt1"/>
                </a:solidFill>
                <a:latin typeface="Trebuchet MS"/>
                <a:ea typeface="Trebuchet MS"/>
                <a:cs typeface="Trebuchet MS"/>
                <a:sym typeface="Trebuchet MS"/>
              </a:rPr>
              <a:t>Statutory</a:t>
            </a:r>
            <a:endParaRPr>
              <a:solidFill>
                <a:schemeClr val="lt1"/>
              </a:solidFill>
            </a:endParaRPr>
          </a:p>
        </p:txBody>
      </p:sp>
      <p:sp>
        <p:nvSpPr>
          <p:cNvPr id="86" name="Google Shape;86;p16"/>
          <p:cNvSpPr txBox="1"/>
          <p:nvPr/>
        </p:nvSpPr>
        <p:spPr>
          <a:xfrm>
            <a:off x="6977525" y="3942025"/>
            <a:ext cx="1555500" cy="461700"/>
          </a:xfrm>
          <a:prstGeom prst="rect">
            <a:avLst/>
          </a:prstGeom>
          <a:solidFill>
            <a:srgbClr val="FFE599"/>
          </a:solid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200"/>
              </a:spcAft>
              <a:buNone/>
            </a:pPr>
            <a:r>
              <a:rPr lang="en-GB" sz="1800">
                <a:solidFill>
                  <a:schemeClr val="lt1"/>
                </a:solidFill>
                <a:latin typeface="Trebuchet MS"/>
                <a:ea typeface="Trebuchet MS"/>
                <a:cs typeface="Trebuchet MS"/>
                <a:sym typeface="Trebuchet MS"/>
              </a:rPr>
              <a:t>Discretionary</a:t>
            </a:r>
            <a:endParaRPr>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7"/>
          <p:cNvSpPr txBox="1"/>
          <p:nvPr>
            <p:ph type="title"/>
          </p:nvPr>
        </p:nvSpPr>
        <p:spPr>
          <a:xfrm>
            <a:off x="1114050" y="3295325"/>
            <a:ext cx="6915900" cy="10854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GB"/>
              <a:t>Is there any Sex Education within the </a:t>
            </a:r>
            <a:r>
              <a:rPr lang="en-GB"/>
              <a:t>compulsory</a:t>
            </a:r>
            <a:r>
              <a:rPr lang="en-GB"/>
              <a:t> Science curriculum?</a:t>
            </a:r>
            <a:endParaRPr/>
          </a:p>
        </p:txBody>
      </p:sp>
      <p:pic>
        <p:nvPicPr>
          <p:cNvPr id="92" name="Google Shape;92;p17"/>
          <p:cNvPicPr preferRelativeResize="0"/>
          <p:nvPr/>
        </p:nvPicPr>
        <p:blipFill rotWithShape="1">
          <a:blip r:embed="rId3">
            <a:alphaModFix/>
          </a:blip>
          <a:srcRect b="8751" l="0" r="0" t="0"/>
          <a:stretch/>
        </p:blipFill>
        <p:spPr>
          <a:xfrm>
            <a:off x="3209649" y="0"/>
            <a:ext cx="3168025" cy="30908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Science - Phase 1</a:t>
            </a:r>
            <a:endParaRPr/>
          </a:p>
        </p:txBody>
      </p:sp>
      <p:sp>
        <p:nvSpPr>
          <p:cNvPr id="98" name="Google Shape;98;p18"/>
          <p:cNvSpPr txBox="1"/>
          <p:nvPr>
            <p:ph idx="1" type="body"/>
          </p:nvPr>
        </p:nvSpPr>
        <p:spPr>
          <a:xfrm>
            <a:off x="311700" y="1152475"/>
            <a:ext cx="4887000" cy="3416400"/>
          </a:xfrm>
          <a:prstGeom prst="rect">
            <a:avLst/>
          </a:prstGeom>
        </p:spPr>
        <p:txBody>
          <a:bodyPr anchorCtr="0" anchor="t" bIns="91425" lIns="91425" spcFirstLastPara="1" rIns="91425" wrap="square" tIns="91425">
            <a:normAutofit/>
          </a:bodyPr>
          <a:lstStyle/>
          <a:p>
            <a:pPr indent="0" lvl="0" marL="0" rtl="0" algn="l">
              <a:lnSpc>
                <a:spcPct val="100000"/>
              </a:lnSpc>
              <a:spcBef>
                <a:spcPts val="1000"/>
              </a:spcBef>
              <a:spcAft>
                <a:spcPts val="0"/>
              </a:spcAft>
              <a:buClr>
                <a:schemeClr val="dk1"/>
              </a:buClr>
              <a:buSzPts val="1100"/>
              <a:buFont typeface="Arial"/>
              <a:buNone/>
            </a:pPr>
            <a:r>
              <a:rPr lang="en-GB">
                <a:solidFill>
                  <a:srgbClr val="0B5394"/>
                </a:solidFill>
              </a:rPr>
              <a:t>Animals including humans</a:t>
            </a:r>
            <a:endParaRPr>
              <a:solidFill>
                <a:srgbClr val="0B5394"/>
              </a:solidFill>
            </a:endParaRPr>
          </a:p>
          <a:p>
            <a:pPr indent="-320040" lvl="0" marL="457200" rtl="0" algn="l">
              <a:lnSpc>
                <a:spcPct val="100000"/>
              </a:lnSpc>
              <a:spcBef>
                <a:spcPts val="1000"/>
              </a:spcBef>
              <a:spcAft>
                <a:spcPts val="0"/>
              </a:spcAft>
              <a:buClr>
                <a:srgbClr val="0B5394"/>
              </a:buClr>
              <a:buSzPts val="1440"/>
              <a:buFont typeface="Noto Sans Symbols"/>
              <a:buChar char="-"/>
            </a:pPr>
            <a:r>
              <a:rPr lang="en-GB">
                <a:solidFill>
                  <a:srgbClr val="0B5394"/>
                </a:solidFill>
                <a:highlight>
                  <a:schemeClr val="lt1"/>
                </a:highlight>
              </a:rPr>
              <a:t>knowing and locating the main body parts of a human, focusing on the five senses </a:t>
            </a:r>
            <a:endParaRPr>
              <a:solidFill>
                <a:srgbClr val="0B5394"/>
              </a:solidFill>
            </a:endParaRPr>
          </a:p>
          <a:p>
            <a:pPr indent="-320040" lvl="0" marL="457200" rtl="0" algn="l">
              <a:spcBef>
                <a:spcPts val="0"/>
              </a:spcBef>
              <a:spcAft>
                <a:spcPts val="0"/>
              </a:spcAft>
              <a:buClr>
                <a:srgbClr val="0B5394"/>
              </a:buClr>
              <a:buSzPts val="1440"/>
              <a:buFont typeface="Noto Sans Symbols"/>
              <a:buChar char="-"/>
            </a:pPr>
            <a:r>
              <a:rPr lang="en-GB">
                <a:solidFill>
                  <a:srgbClr val="0B5394"/>
                </a:solidFill>
              </a:rPr>
              <a:t>knowing and explaining that animals, including humans, have offspring which grow into adults</a:t>
            </a:r>
            <a:endParaRPr>
              <a:solidFill>
                <a:srgbClr val="0B5394"/>
              </a:solidFill>
            </a:endParaRPr>
          </a:p>
          <a:p>
            <a:pPr indent="-320040" lvl="0" marL="457200" rtl="0" algn="l">
              <a:spcBef>
                <a:spcPts val="0"/>
              </a:spcBef>
              <a:spcAft>
                <a:spcPts val="0"/>
              </a:spcAft>
              <a:buClr>
                <a:srgbClr val="0B5394"/>
              </a:buClr>
              <a:buSzPts val="1440"/>
              <a:buFont typeface="Noto Sans Symbols"/>
              <a:buChar char="-"/>
            </a:pPr>
            <a:r>
              <a:rPr lang="en-GB">
                <a:solidFill>
                  <a:srgbClr val="0B5394"/>
                </a:solidFill>
              </a:rPr>
              <a:t>knowing and explaining simple life cycles of animals, including humans</a:t>
            </a:r>
            <a:endParaRPr>
              <a:solidFill>
                <a:srgbClr val="0B5394"/>
              </a:solidFill>
            </a:endParaRPr>
          </a:p>
        </p:txBody>
      </p:sp>
      <p:pic>
        <p:nvPicPr>
          <p:cNvPr id="99" name="Google Shape;99;p18"/>
          <p:cNvPicPr preferRelativeResize="0"/>
          <p:nvPr/>
        </p:nvPicPr>
        <p:blipFill rotWithShape="1">
          <a:blip r:embed="rId3">
            <a:alphaModFix/>
          </a:blip>
          <a:srcRect b="0" l="2435" r="2091" t="4916"/>
          <a:stretch/>
        </p:blipFill>
        <p:spPr>
          <a:xfrm>
            <a:off x="5605125" y="141563"/>
            <a:ext cx="3391077" cy="48603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Science - Phase 3</a:t>
            </a:r>
            <a:endParaRPr/>
          </a:p>
        </p:txBody>
      </p:sp>
      <p:sp>
        <p:nvSpPr>
          <p:cNvPr id="105" name="Google Shape;105;p19"/>
          <p:cNvSpPr txBox="1"/>
          <p:nvPr>
            <p:ph idx="1" type="body"/>
          </p:nvPr>
        </p:nvSpPr>
        <p:spPr>
          <a:xfrm>
            <a:off x="311700" y="1152475"/>
            <a:ext cx="4887000" cy="3416400"/>
          </a:xfrm>
          <a:prstGeom prst="rect">
            <a:avLst/>
          </a:prstGeom>
        </p:spPr>
        <p:txBody>
          <a:bodyPr anchorCtr="0" anchor="t" bIns="91425" lIns="91425" spcFirstLastPara="1" rIns="91425" wrap="square" tIns="91425">
            <a:normAutofit/>
          </a:bodyPr>
          <a:lstStyle/>
          <a:p>
            <a:pPr indent="0" lvl="0" marL="0" rtl="0" algn="l">
              <a:lnSpc>
                <a:spcPct val="100000"/>
              </a:lnSpc>
              <a:spcBef>
                <a:spcPts val="1000"/>
              </a:spcBef>
              <a:spcAft>
                <a:spcPts val="0"/>
              </a:spcAft>
              <a:buNone/>
            </a:pPr>
            <a:r>
              <a:rPr lang="en-GB">
                <a:solidFill>
                  <a:srgbClr val="0B5394"/>
                </a:solidFill>
              </a:rPr>
              <a:t>Animals including humans</a:t>
            </a:r>
            <a:endParaRPr>
              <a:solidFill>
                <a:srgbClr val="0B5394"/>
              </a:solidFill>
            </a:endParaRPr>
          </a:p>
          <a:p>
            <a:pPr indent="-320040" lvl="0" marL="457200" rtl="0" algn="l">
              <a:spcBef>
                <a:spcPts val="0"/>
              </a:spcBef>
              <a:spcAft>
                <a:spcPts val="0"/>
              </a:spcAft>
              <a:buClr>
                <a:srgbClr val="0B5394"/>
              </a:buClr>
              <a:buSzPts val="1440"/>
              <a:buFont typeface="Noto Sans Symbols"/>
              <a:buChar char="-"/>
            </a:pPr>
            <a:r>
              <a:rPr lang="en-GB">
                <a:solidFill>
                  <a:srgbClr val="0B5394"/>
                </a:solidFill>
                <a:highlight>
                  <a:schemeClr val="lt1"/>
                </a:highlight>
              </a:rPr>
              <a:t>explaining the changes humans go through to old age</a:t>
            </a:r>
            <a:endParaRPr>
              <a:solidFill>
                <a:srgbClr val="0B5394"/>
              </a:solidFill>
              <a:highlight>
                <a:schemeClr val="lt1"/>
              </a:highlight>
            </a:endParaRPr>
          </a:p>
          <a:p>
            <a:pPr indent="-320040" lvl="0" marL="457200" rtl="0" algn="l">
              <a:spcBef>
                <a:spcPts val="0"/>
              </a:spcBef>
              <a:spcAft>
                <a:spcPts val="0"/>
              </a:spcAft>
              <a:buClr>
                <a:srgbClr val="0B5394"/>
              </a:buClr>
              <a:buSzPts val="1440"/>
              <a:buFont typeface="Noto Sans Symbols"/>
              <a:buChar char="-"/>
            </a:pPr>
            <a:r>
              <a:rPr lang="en-GB">
                <a:solidFill>
                  <a:srgbClr val="0B5394"/>
                </a:solidFill>
                <a:highlight>
                  <a:schemeClr val="lt1"/>
                </a:highlight>
              </a:rPr>
              <a:t>using a timeline to show stages of growth and development of humans, including puberty</a:t>
            </a:r>
            <a:endParaRPr>
              <a:solidFill>
                <a:srgbClr val="0B5394"/>
              </a:solidFill>
              <a:highlight>
                <a:schemeClr val="lt1"/>
              </a:highlight>
            </a:endParaRPr>
          </a:p>
          <a:p>
            <a:pPr indent="-320040" lvl="0" marL="457200" rtl="0" algn="l">
              <a:spcBef>
                <a:spcPts val="0"/>
              </a:spcBef>
              <a:spcAft>
                <a:spcPts val="0"/>
              </a:spcAft>
              <a:buClr>
                <a:srgbClr val="0B5394"/>
              </a:buClr>
              <a:buSzPts val="1440"/>
              <a:buFont typeface="Noto Sans Symbols"/>
              <a:buChar char="-"/>
            </a:pPr>
            <a:r>
              <a:rPr lang="en-GB">
                <a:solidFill>
                  <a:srgbClr val="0B5394"/>
                </a:solidFill>
                <a:highlight>
                  <a:schemeClr val="lt1"/>
                </a:highlight>
              </a:rPr>
              <a:t>explaining the difference in gestation periods of humans to other animals, such as an elephant or butterfly</a:t>
            </a:r>
            <a:endParaRPr>
              <a:solidFill>
                <a:srgbClr val="0B5394"/>
              </a:solidFill>
              <a:highlight>
                <a:schemeClr val="lt1"/>
              </a:highlight>
            </a:endParaRPr>
          </a:p>
          <a:p>
            <a:pPr indent="0" lvl="0" marL="457200" rtl="0" algn="l">
              <a:spcBef>
                <a:spcPts val="0"/>
              </a:spcBef>
              <a:spcAft>
                <a:spcPts val="0"/>
              </a:spcAft>
              <a:buNone/>
            </a:pPr>
            <a:r>
              <a:t/>
            </a:r>
            <a:endParaRPr>
              <a:solidFill>
                <a:srgbClr val="0B5394"/>
              </a:solidFill>
              <a:highlight>
                <a:schemeClr val="lt1"/>
              </a:highlight>
            </a:endParaRPr>
          </a:p>
        </p:txBody>
      </p:sp>
      <p:pic>
        <p:nvPicPr>
          <p:cNvPr id="106" name="Google Shape;106;p19"/>
          <p:cNvPicPr preferRelativeResize="0"/>
          <p:nvPr/>
        </p:nvPicPr>
        <p:blipFill rotWithShape="1">
          <a:blip r:embed="rId3">
            <a:alphaModFix/>
          </a:blip>
          <a:srcRect b="1897" l="2497" r="3633" t="4207"/>
          <a:stretch/>
        </p:blipFill>
        <p:spPr>
          <a:xfrm>
            <a:off x="5614900" y="133702"/>
            <a:ext cx="3312349" cy="476834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Science - Phase 3</a:t>
            </a:r>
            <a:endParaRPr/>
          </a:p>
        </p:txBody>
      </p:sp>
      <p:sp>
        <p:nvSpPr>
          <p:cNvPr id="112" name="Google Shape;112;p20"/>
          <p:cNvSpPr txBox="1"/>
          <p:nvPr>
            <p:ph idx="1" type="body"/>
          </p:nvPr>
        </p:nvSpPr>
        <p:spPr>
          <a:xfrm>
            <a:off x="311700" y="1152475"/>
            <a:ext cx="4887000" cy="3416400"/>
          </a:xfrm>
          <a:prstGeom prst="rect">
            <a:avLst/>
          </a:prstGeom>
        </p:spPr>
        <p:txBody>
          <a:bodyPr anchorCtr="0" anchor="t" bIns="91425" lIns="91425" spcFirstLastPara="1" rIns="91425" wrap="square" tIns="91425">
            <a:normAutofit/>
          </a:bodyPr>
          <a:lstStyle/>
          <a:p>
            <a:pPr indent="0" lvl="0" marL="0" rtl="0" algn="l">
              <a:lnSpc>
                <a:spcPct val="100000"/>
              </a:lnSpc>
              <a:spcBef>
                <a:spcPts val="1000"/>
              </a:spcBef>
              <a:spcAft>
                <a:spcPts val="0"/>
              </a:spcAft>
              <a:buNone/>
            </a:pPr>
            <a:r>
              <a:rPr lang="en-GB">
                <a:solidFill>
                  <a:srgbClr val="0B5394"/>
                </a:solidFill>
              </a:rPr>
              <a:t>Living things and their habitats</a:t>
            </a:r>
            <a:endParaRPr>
              <a:solidFill>
                <a:srgbClr val="0B5394"/>
              </a:solidFill>
            </a:endParaRPr>
          </a:p>
          <a:p>
            <a:pPr indent="-342900" lvl="0" marL="457200" rtl="0" algn="l">
              <a:spcBef>
                <a:spcPts val="0"/>
              </a:spcBef>
              <a:spcAft>
                <a:spcPts val="0"/>
              </a:spcAft>
              <a:buClr>
                <a:srgbClr val="0B5394"/>
              </a:buClr>
              <a:buSzPts val="1800"/>
              <a:buChar char="-"/>
            </a:pPr>
            <a:r>
              <a:rPr lang="en-GB">
                <a:solidFill>
                  <a:srgbClr val="0B5394"/>
                </a:solidFill>
                <a:highlight>
                  <a:schemeClr val="lt1"/>
                </a:highlight>
              </a:rPr>
              <a:t>explaining the differences in the life cycles of a mammal (dog), an amphibian (frog), an insect (ladybird) and a bird (chicken)</a:t>
            </a:r>
            <a:endParaRPr>
              <a:solidFill>
                <a:srgbClr val="0B5394"/>
              </a:solidFill>
              <a:highlight>
                <a:schemeClr val="lt1"/>
              </a:highlight>
            </a:endParaRPr>
          </a:p>
          <a:p>
            <a:pPr indent="-342900" lvl="0" marL="457200" rtl="0" algn="l">
              <a:spcBef>
                <a:spcPts val="0"/>
              </a:spcBef>
              <a:spcAft>
                <a:spcPts val="0"/>
              </a:spcAft>
              <a:buClr>
                <a:srgbClr val="0B5394"/>
              </a:buClr>
              <a:buSzPts val="1800"/>
              <a:buChar char="-"/>
            </a:pPr>
            <a:r>
              <a:rPr lang="en-GB">
                <a:solidFill>
                  <a:srgbClr val="0B5394"/>
                </a:solidFill>
                <a:highlight>
                  <a:schemeClr val="lt1"/>
                </a:highlight>
              </a:rPr>
              <a:t>explaining the life process of sexual and asexual reproduction in some plants and animals - mentions fertilisation on a cellular level but not sexual intercourse </a:t>
            </a:r>
            <a:endParaRPr>
              <a:solidFill>
                <a:srgbClr val="0B5394"/>
              </a:solidFill>
              <a:highlight>
                <a:schemeClr val="lt1"/>
              </a:highlight>
            </a:endParaRPr>
          </a:p>
        </p:txBody>
      </p:sp>
      <p:pic>
        <p:nvPicPr>
          <p:cNvPr id="113" name="Google Shape;113;p20"/>
          <p:cNvPicPr preferRelativeResize="0"/>
          <p:nvPr/>
        </p:nvPicPr>
        <p:blipFill>
          <a:blip r:embed="rId3">
            <a:alphaModFix/>
          </a:blip>
          <a:stretch>
            <a:fillRect/>
          </a:stretch>
        </p:blipFill>
        <p:spPr>
          <a:xfrm>
            <a:off x="5571300" y="43925"/>
            <a:ext cx="3476501" cy="491082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1"/>
          <p:cNvSpPr txBox="1"/>
          <p:nvPr>
            <p:ph type="title"/>
          </p:nvPr>
        </p:nvSpPr>
        <p:spPr>
          <a:xfrm>
            <a:off x="1114050" y="3295325"/>
            <a:ext cx="6915900" cy="10854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GB"/>
              <a:t>What is taught in RSHE?</a:t>
            </a:r>
            <a:endParaRPr/>
          </a:p>
        </p:txBody>
      </p:sp>
      <p:pic>
        <p:nvPicPr>
          <p:cNvPr id="119" name="Google Shape;119;p21"/>
          <p:cNvPicPr preferRelativeResize="0"/>
          <p:nvPr/>
        </p:nvPicPr>
        <p:blipFill>
          <a:blip r:embed="rId3">
            <a:alphaModFix/>
          </a:blip>
          <a:stretch>
            <a:fillRect/>
          </a:stretch>
        </p:blipFill>
        <p:spPr>
          <a:xfrm>
            <a:off x="2286000" y="1111900"/>
            <a:ext cx="4572000" cy="15811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Relationships Education (</a:t>
            </a:r>
            <a:r>
              <a:rPr lang="en-GB"/>
              <a:t>statutory</a:t>
            </a:r>
            <a:r>
              <a:rPr lang="en-GB"/>
              <a:t>)</a:t>
            </a:r>
            <a:endParaRPr/>
          </a:p>
        </p:txBody>
      </p:sp>
      <p:pic>
        <p:nvPicPr>
          <p:cNvPr id="125" name="Google Shape;125;p22"/>
          <p:cNvPicPr preferRelativeResize="0"/>
          <p:nvPr/>
        </p:nvPicPr>
        <p:blipFill rotWithShape="1">
          <a:blip r:embed="rId3">
            <a:alphaModFix/>
          </a:blip>
          <a:srcRect b="0" l="0" r="0" t="0"/>
          <a:stretch/>
        </p:blipFill>
        <p:spPr>
          <a:xfrm>
            <a:off x="311696" y="1187438"/>
            <a:ext cx="6954474" cy="3457892"/>
          </a:xfrm>
          <a:prstGeom prst="rect">
            <a:avLst/>
          </a:prstGeom>
          <a:noFill/>
          <a:ln>
            <a:noFill/>
          </a:ln>
        </p:spPr>
      </p:pic>
      <p:pic>
        <p:nvPicPr>
          <p:cNvPr id="126" name="Google Shape;126;p22"/>
          <p:cNvPicPr preferRelativeResize="0"/>
          <p:nvPr/>
        </p:nvPicPr>
        <p:blipFill>
          <a:blip r:embed="rId4">
            <a:alphaModFix/>
          </a:blip>
          <a:stretch>
            <a:fillRect/>
          </a:stretch>
        </p:blipFill>
        <p:spPr>
          <a:xfrm>
            <a:off x="6716925" y="2571753"/>
            <a:ext cx="2115376" cy="169229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Health </a:t>
            </a:r>
            <a:r>
              <a:rPr lang="en-GB"/>
              <a:t>Education (</a:t>
            </a:r>
            <a:r>
              <a:rPr lang="en-GB"/>
              <a:t>statutory</a:t>
            </a:r>
            <a:r>
              <a:rPr lang="en-GB"/>
              <a:t>)</a:t>
            </a:r>
            <a:endParaRPr/>
          </a:p>
        </p:txBody>
      </p:sp>
      <p:pic>
        <p:nvPicPr>
          <p:cNvPr id="132" name="Google Shape;132;p23"/>
          <p:cNvPicPr preferRelativeResize="0"/>
          <p:nvPr/>
        </p:nvPicPr>
        <p:blipFill rotWithShape="1">
          <a:blip r:embed="rId3">
            <a:alphaModFix/>
          </a:blip>
          <a:srcRect b="0" l="0" r="0" t="0"/>
          <a:stretch/>
        </p:blipFill>
        <p:spPr>
          <a:xfrm>
            <a:off x="311700" y="1242950"/>
            <a:ext cx="6132349" cy="3475849"/>
          </a:xfrm>
          <a:prstGeom prst="rect">
            <a:avLst/>
          </a:prstGeom>
          <a:noFill/>
          <a:ln>
            <a:noFill/>
          </a:ln>
        </p:spPr>
      </p:pic>
      <p:pic>
        <p:nvPicPr>
          <p:cNvPr id="133" name="Google Shape;133;p23"/>
          <p:cNvPicPr preferRelativeResize="0"/>
          <p:nvPr/>
        </p:nvPicPr>
        <p:blipFill rotWithShape="1">
          <a:blip r:embed="rId4">
            <a:alphaModFix/>
          </a:blip>
          <a:srcRect b="0" l="9833" r="11563" t="0"/>
          <a:stretch/>
        </p:blipFill>
        <p:spPr>
          <a:xfrm>
            <a:off x="6692850" y="1448663"/>
            <a:ext cx="2084124" cy="29203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Health Education (</a:t>
            </a:r>
            <a:r>
              <a:rPr lang="en-GB"/>
              <a:t>statutory</a:t>
            </a:r>
            <a:r>
              <a:rPr lang="en-GB"/>
              <a:t>)</a:t>
            </a:r>
            <a:endParaRPr/>
          </a:p>
        </p:txBody>
      </p:sp>
      <p:pic>
        <p:nvPicPr>
          <p:cNvPr id="139" name="Google Shape;139;p24"/>
          <p:cNvPicPr preferRelativeResize="0"/>
          <p:nvPr/>
        </p:nvPicPr>
        <p:blipFill rotWithShape="1">
          <a:blip r:embed="rId3">
            <a:alphaModFix/>
          </a:blip>
          <a:srcRect b="0" l="0" r="0" t="0"/>
          <a:stretch/>
        </p:blipFill>
        <p:spPr>
          <a:xfrm>
            <a:off x="311699" y="1156492"/>
            <a:ext cx="5464065" cy="3120319"/>
          </a:xfrm>
          <a:prstGeom prst="rect">
            <a:avLst/>
          </a:prstGeom>
          <a:noFill/>
          <a:ln>
            <a:noFill/>
          </a:ln>
        </p:spPr>
      </p:pic>
      <p:pic>
        <p:nvPicPr>
          <p:cNvPr id="140" name="Google Shape;140;p24"/>
          <p:cNvPicPr preferRelativeResize="0"/>
          <p:nvPr/>
        </p:nvPicPr>
        <p:blipFill rotWithShape="1">
          <a:blip r:embed="rId4">
            <a:alphaModFix/>
          </a:blip>
          <a:srcRect b="0" l="25718" r="26586" t="19524"/>
          <a:stretch/>
        </p:blipFill>
        <p:spPr>
          <a:xfrm>
            <a:off x="6081025" y="1823025"/>
            <a:ext cx="2585325" cy="24537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Sex </a:t>
            </a:r>
            <a:r>
              <a:rPr lang="en-GB"/>
              <a:t>Education (discretionary)</a:t>
            </a:r>
            <a:endParaRPr/>
          </a:p>
        </p:txBody>
      </p:sp>
      <p:pic>
        <p:nvPicPr>
          <p:cNvPr id="146" name="Google Shape;146;p25"/>
          <p:cNvPicPr preferRelativeResize="0"/>
          <p:nvPr/>
        </p:nvPicPr>
        <p:blipFill rotWithShape="1">
          <a:blip r:embed="rId3">
            <a:alphaModFix/>
          </a:blip>
          <a:srcRect b="0" l="0" r="0" t="0"/>
          <a:stretch/>
        </p:blipFill>
        <p:spPr>
          <a:xfrm>
            <a:off x="311698" y="1324678"/>
            <a:ext cx="5430748" cy="2264374"/>
          </a:xfrm>
          <a:prstGeom prst="rect">
            <a:avLst/>
          </a:prstGeom>
          <a:noFill/>
          <a:ln>
            <a:noFill/>
          </a:ln>
        </p:spPr>
      </p:pic>
      <p:pic>
        <p:nvPicPr>
          <p:cNvPr id="147" name="Google Shape;147;p25"/>
          <p:cNvPicPr preferRelativeResize="0"/>
          <p:nvPr/>
        </p:nvPicPr>
        <p:blipFill>
          <a:blip r:embed="rId4">
            <a:alphaModFix/>
          </a:blip>
          <a:stretch>
            <a:fillRect/>
          </a:stretch>
        </p:blipFill>
        <p:spPr>
          <a:xfrm>
            <a:off x="6264477" y="1502375"/>
            <a:ext cx="2138749" cy="21387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2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LGBTQ+  - The Department for Education’s Guidance</a:t>
            </a:r>
            <a:endParaRPr/>
          </a:p>
        </p:txBody>
      </p:sp>
      <p:sp>
        <p:nvSpPr>
          <p:cNvPr id="153" name="Google Shape;153;p26"/>
          <p:cNvSpPr txBox="1"/>
          <p:nvPr>
            <p:ph idx="1" type="body"/>
          </p:nvPr>
        </p:nvSpPr>
        <p:spPr>
          <a:xfrm>
            <a:off x="311700" y="1152475"/>
            <a:ext cx="8520600" cy="3725100"/>
          </a:xfrm>
          <a:prstGeom prst="rect">
            <a:avLst/>
          </a:prstGeom>
        </p:spPr>
        <p:txBody>
          <a:bodyPr anchorCtr="0" anchor="t" bIns="91425" lIns="91425" spcFirstLastPara="1" rIns="91425" wrap="square" tIns="91425">
            <a:noAutofit/>
          </a:bodyPr>
          <a:lstStyle/>
          <a:p>
            <a:pPr indent="0" lvl="0" marL="0" rtl="0" algn="just">
              <a:spcBef>
                <a:spcPts val="0"/>
              </a:spcBef>
              <a:spcAft>
                <a:spcPts val="0"/>
              </a:spcAft>
              <a:buNone/>
            </a:pPr>
            <a:r>
              <a:rPr lang="en-GB">
                <a:solidFill>
                  <a:srgbClr val="0B5394"/>
                </a:solidFill>
              </a:rPr>
              <a:t>Schools must ensure that they comply with the relevant provisions of the </a:t>
            </a:r>
            <a:r>
              <a:rPr b="1" lang="en-GB">
                <a:solidFill>
                  <a:srgbClr val="0B5394"/>
                </a:solidFill>
              </a:rPr>
              <a:t>Equality Act 2010 </a:t>
            </a:r>
            <a:r>
              <a:rPr lang="en-GB">
                <a:solidFill>
                  <a:srgbClr val="0B5394"/>
                </a:solidFill>
              </a:rPr>
              <a:t>under which </a:t>
            </a:r>
            <a:r>
              <a:rPr b="1" lang="en-GB">
                <a:solidFill>
                  <a:srgbClr val="0B5394"/>
                </a:solidFill>
              </a:rPr>
              <a:t>sexual orientation</a:t>
            </a:r>
            <a:r>
              <a:rPr lang="en-GB">
                <a:solidFill>
                  <a:srgbClr val="0B5394"/>
                </a:solidFill>
              </a:rPr>
              <a:t> and </a:t>
            </a:r>
            <a:r>
              <a:rPr b="1" lang="en-GB">
                <a:solidFill>
                  <a:srgbClr val="0B5394"/>
                </a:solidFill>
              </a:rPr>
              <a:t>gender reassignment</a:t>
            </a:r>
            <a:r>
              <a:rPr lang="en-GB">
                <a:solidFill>
                  <a:srgbClr val="0B5394"/>
                </a:solidFill>
              </a:rPr>
              <a:t> are amongst the </a:t>
            </a:r>
            <a:r>
              <a:rPr b="1" lang="en-GB">
                <a:solidFill>
                  <a:srgbClr val="0B5394"/>
                </a:solidFill>
              </a:rPr>
              <a:t>protected characteristics. </a:t>
            </a:r>
            <a:r>
              <a:rPr lang="en-GB">
                <a:solidFill>
                  <a:srgbClr val="0B5394"/>
                </a:solidFill>
              </a:rPr>
              <a:t>The Equality Act encourages schools to meet the diverse needs of children and to improve outcomes for all pupils regardless of background. Part of the Equality ‘duty’ is to teach children about rights and responsibilities, acceptance, empathy and understanding of others.</a:t>
            </a:r>
            <a:endParaRPr b="1">
              <a:solidFill>
                <a:srgbClr val="0B5394"/>
              </a:solidFill>
            </a:endParaRPr>
          </a:p>
          <a:p>
            <a:pPr indent="0" lvl="0" marL="0" rtl="0" algn="l">
              <a:spcBef>
                <a:spcPts val="1200"/>
              </a:spcBef>
              <a:spcAft>
                <a:spcPts val="1200"/>
              </a:spcAft>
              <a:buNone/>
            </a:pPr>
            <a:r>
              <a:rPr lang="en-GB">
                <a:solidFill>
                  <a:srgbClr val="0B5394"/>
                </a:solidFill>
              </a:rPr>
              <a:t>All pupils should be taught LGBTQ+ content at a timely point as part of this area of the curriculum, and this content should be </a:t>
            </a:r>
            <a:r>
              <a:rPr b="1" lang="en-GB">
                <a:solidFill>
                  <a:srgbClr val="0B5394"/>
                </a:solidFill>
              </a:rPr>
              <a:t>fully integrated </a:t>
            </a:r>
            <a:r>
              <a:rPr lang="en-GB">
                <a:solidFill>
                  <a:srgbClr val="0B5394"/>
                </a:solidFill>
              </a:rPr>
              <a:t>into the curriculum rather than delivered as a standalone unit or lesson.</a:t>
            </a:r>
            <a:endParaRPr>
              <a:solidFill>
                <a:srgbClr val="0B5394"/>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LGBTQ+  - Sudbourne’s Approach</a:t>
            </a:r>
            <a:endParaRPr/>
          </a:p>
        </p:txBody>
      </p:sp>
      <p:sp>
        <p:nvSpPr>
          <p:cNvPr id="159" name="Google Shape;159;p27"/>
          <p:cNvSpPr txBox="1"/>
          <p:nvPr>
            <p:ph idx="1" type="body"/>
          </p:nvPr>
        </p:nvSpPr>
        <p:spPr>
          <a:xfrm>
            <a:off x="311700" y="1152475"/>
            <a:ext cx="8520600" cy="346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1700">
                <a:solidFill>
                  <a:srgbClr val="0B5394"/>
                </a:solidFill>
              </a:rPr>
              <a:t>Sudbourne’s key message: </a:t>
            </a:r>
            <a:r>
              <a:rPr b="1" lang="en-GB" sz="1700">
                <a:solidFill>
                  <a:srgbClr val="0B5394"/>
                </a:solidFill>
              </a:rPr>
              <a:t>Kindness and respect for all, irrespective of their age, gender, race, faith, ability, family composition, sexual identity, or sexual orientation. </a:t>
            </a:r>
            <a:endParaRPr b="1" sz="1700">
              <a:solidFill>
                <a:srgbClr val="0B5394"/>
              </a:solidFill>
            </a:endParaRPr>
          </a:p>
          <a:p>
            <a:pPr indent="-336550" lvl="0" marL="457200" rtl="0" algn="l">
              <a:spcBef>
                <a:spcPts val="1200"/>
              </a:spcBef>
              <a:spcAft>
                <a:spcPts val="0"/>
              </a:spcAft>
              <a:buClr>
                <a:srgbClr val="0B5394"/>
              </a:buClr>
              <a:buSzPts val="1700"/>
              <a:buChar char="●"/>
            </a:pPr>
            <a:r>
              <a:rPr lang="en-GB" sz="1700">
                <a:solidFill>
                  <a:srgbClr val="0B5394"/>
                </a:solidFill>
              </a:rPr>
              <a:t>Through our Jigsaw curriculum, we teach children to be kind, understanding and respectful of others even if they are perceived as different.</a:t>
            </a:r>
            <a:endParaRPr sz="1700">
              <a:solidFill>
                <a:srgbClr val="0B5394"/>
              </a:solidFill>
            </a:endParaRPr>
          </a:p>
          <a:p>
            <a:pPr indent="-336550" lvl="0" marL="457200" rtl="0" algn="l">
              <a:spcBef>
                <a:spcPts val="0"/>
              </a:spcBef>
              <a:spcAft>
                <a:spcPts val="0"/>
              </a:spcAft>
              <a:buClr>
                <a:srgbClr val="0B5394"/>
              </a:buClr>
              <a:buSzPts val="1700"/>
              <a:buChar char="●"/>
            </a:pPr>
            <a:r>
              <a:rPr lang="en-GB" sz="1700">
                <a:solidFill>
                  <a:srgbClr val="0B5394"/>
                </a:solidFill>
              </a:rPr>
              <a:t>We teach children that people have rights but there are also responsibilities that go with these.</a:t>
            </a:r>
            <a:endParaRPr sz="1700">
              <a:solidFill>
                <a:srgbClr val="0B5394"/>
              </a:solidFill>
            </a:endParaRPr>
          </a:p>
          <a:p>
            <a:pPr indent="-336550" lvl="0" marL="457200" rtl="0" algn="l">
              <a:spcBef>
                <a:spcPts val="0"/>
              </a:spcBef>
              <a:spcAft>
                <a:spcPts val="0"/>
              </a:spcAft>
              <a:buClr>
                <a:srgbClr val="0B5394"/>
              </a:buClr>
              <a:buSzPts val="1700"/>
              <a:buChar char="●"/>
            </a:pPr>
            <a:r>
              <a:rPr lang="en-GB" sz="1700">
                <a:solidFill>
                  <a:srgbClr val="0B5394"/>
                </a:solidFill>
              </a:rPr>
              <a:t>We teach children that there are laws to protect them and others from being hurt or abused and help protect them from bullying, such as the Equality Act 2010. </a:t>
            </a:r>
            <a:endParaRPr sz="1700">
              <a:solidFill>
                <a:srgbClr val="0B5394"/>
              </a:solidFill>
            </a:endParaRPr>
          </a:p>
          <a:p>
            <a:pPr indent="-336550" lvl="0" marL="457200" rtl="0" algn="l">
              <a:spcBef>
                <a:spcPts val="0"/>
              </a:spcBef>
              <a:spcAft>
                <a:spcPts val="0"/>
              </a:spcAft>
              <a:buClr>
                <a:srgbClr val="0B5394"/>
              </a:buClr>
              <a:buSzPts val="1700"/>
              <a:buChar char="●"/>
            </a:pPr>
            <a:r>
              <a:rPr lang="en-GB" sz="1700">
                <a:solidFill>
                  <a:srgbClr val="0B5394"/>
                </a:solidFill>
              </a:rPr>
              <a:t>We also help to clarify (age-appropriately) questions that children may have about the world. </a:t>
            </a:r>
            <a:endParaRPr sz="1700">
              <a:solidFill>
                <a:srgbClr val="0B5394"/>
              </a:solidFill>
            </a:endParaRPr>
          </a:p>
          <a:p>
            <a:pPr indent="0" lvl="0" marL="0" rtl="0" algn="l">
              <a:spcBef>
                <a:spcPts val="1200"/>
              </a:spcBef>
              <a:spcAft>
                <a:spcPts val="1200"/>
              </a:spcAft>
              <a:buNone/>
            </a:pPr>
            <a:r>
              <a:t/>
            </a:r>
            <a:endParaRPr sz="1700">
              <a:solidFill>
                <a:srgbClr val="0B5394"/>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LGBTQ+  - What we </a:t>
            </a:r>
            <a:r>
              <a:rPr b="1" lang="en-GB"/>
              <a:t>don’t </a:t>
            </a:r>
            <a:r>
              <a:rPr lang="en-GB"/>
              <a:t>do </a:t>
            </a:r>
            <a:endParaRPr/>
          </a:p>
        </p:txBody>
      </p:sp>
      <p:sp>
        <p:nvSpPr>
          <p:cNvPr id="165" name="Google Shape;165;p28"/>
          <p:cNvSpPr txBox="1"/>
          <p:nvPr>
            <p:ph idx="1" type="body"/>
          </p:nvPr>
        </p:nvSpPr>
        <p:spPr>
          <a:xfrm>
            <a:off x="242725" y="1482775"/>
            <a:ext cx="6467400" cy="3468900"/>
          </a:xfrm>
          <a:prstGeom prst="rect">
            <a:avLst/>
          </a:prstGeom>
        </p:spPr>
        <p:txBody>
          <a:bodyPr anchorCtr="0" anchor="t" bIns="91425" lIns="91425" spcFirstLastPara="1" rIns="91425" wrap="square" tIns="91425">
            <a:noAutofit/>
          </a:bodyPr>
          <a:lstStyle/>
          <a:p>
            <a:pPr indent="-336550" lvl="0" marL="457200" rtl="0" algn="l">
              <a:spcBef>
                <a:spcPts val="0"/>
              </a:spcBef>
              <a:spcAft>
                <a:spcPts val="0"/>
              </a:spcAft>
              <a:buClr>
                <a:srgbClr val="0B5394"/>
              </a:buClr>
              <a:buSzPts val="1700"/>
              <a:buChar char="●"/>
            </a:pPr>
            <a:r>
              <a:rPr lang="en-GB" sz="1700">
                <a:solidFill>
                  <a:srgbClr val="0B5394"/>
                </a:solidFill>
              </a:rPr>
              <a:t>We do not teach or encourage children to be LGBTQ+.  </a:t>
            </a:r>
            <a:endParaRPr sz="1700">
              <a:solidFill>
                <a:srgbClr val="0B5394"/>
              </a:solidFill>
            </a:endParaRPr>
          </a:p>
          <a:p>
            <a:pPr indent="-336550" lvl="0" marL="457200" rtl="0" algn="just">
              <a:spcBef>
                <a:spcPts val="0"/>
              </a:spcBef>
              <a:spcAft>
                <a:spcPts val="0"/>
              </a:spcAft>
              <a:buClr>
                <a:srgbClr val="0B5394"/>
              </a:buClr>
              <a:buSzPts val="1700"/>
              <a:buChar char="●"/>
            </a:pPr>
            <a:r>
              <a:rPr lang="en-GB" sz="1700">
                <a:solidFill>
                  <a:srgbClr val="0B5394"/>
                </a:solidFill>
              </a:rPr>
              <a:t>Our lessons focus on reproduction. We do not teach </a:t>
            </a:r>
            <a:r>
              <a:rPr lang="en-GB" sz="1700">
                <a:solidFill>
                  <a:srgbClr val="0B5394"/>
                </a:solidFill>
              </a:rPr>
              <a:t>about</a:t>
            </a:r>
            <a:r>
              <a:rPr lang="en-GB" sz="1700">
                <a:solidFill>
                  <a:srgbClr val="0B5394"/>
                </a:solidFill>
              </a:rPr>
              <a:t> what individuals (including LGBTQ+ people) do sexually or how their relationships function.</a:t>
            </a:r>
            <a:endParaRPr sz="1700">
              <a:solidFill>
                <a:srgbClr val="0B5394"/>
              </a:solidFill>
            </a:endParaRPr>
          </a:p>
          <a:p>
            <a:pPr indent="-336550" lvl="0" marL="457200" rtl="0" algn="l">
              <a:spcBef>
                <a:spcPts val="0"/>
              </a:spcBef>
              <a:spcAft>
                <a:spcPts val="0"/>
              </a:spcAft>
              <a:buClr>
                <a:srgbClr val="0B5394"/>
              </a:buClr>
              <a:buSzPts val="1700"/>
              <a:buChar char="●"/>
            </a:pPr>
            <a:r>
              <a:rPr lang="en-GB" sz="1700">
                <a:solidFill>
                  <a:srgbClr val="0B5394"/>
                </a:solidFill>
              </a:rPr>
              <a:t>By answering children’s questions age-appropriately, we do not sexualise children, destroy their innocence, or encourage them to experiment. </a:t>
            </a:r>
            <a:r>
              <a:rPr lang="en-GB" sz="1700">
                <a:solidFill>
                  <a:srgbClr val="0B5394"/>
                </a:solidFill>
              </a:rPr>
              <a:t>There is a wealth of well- researched peer-reviewed evidence that supports this.</a:t>
            </a:r>
            <a:endParaRPr sz="1700">
              <a:solidFill>
                <a:srgbClr val="0B5394"/>
              </a:solidFill>
            </a:endParaRPr>
          </a:p>
          <a:p>
            <a:pPr indent="-336550" lvl="0" marL="457200" rtl="0" algn="l">
              <a:spcBef>
                <a:spcPts val="0"/>
              </a:spcBef>
              <a:spcAft>
                <a:spcPts val="0"/>
              </a:spcAft>
              <a:buClr>
                <a:srgbClr val="0B5394"/>
              </a:buClr>
              <a:buSzPts val="1700"/>
              <a:buChar char="●"/>
            </a:pPr>
            <a:r>
              <a:rPr lang="en-GB" sz="1700">
                <a:solidFill>
                  <a:srgbClr val="0B5394"/>
                </a:solidFill>
              </a:rPr>
              <a:t>We </a:t>
            </a:r>
            <a:r>
              <a:rPr lang="en-GB" sz="1700">
                <a:solidFill>
                  <a:srgbClr val="0B5394"/>
                </a:solidFill>
              </a:rPr>
              <a:t>do not undermine ‘family values’.</a:t>
            </a:r>
            <a:endParaRPr sz="1700">
              <a:solidFill>
                <a:srgbClr val="0B5394"/>
              </a:solidFill>
            </a:endParaRPr>
          </a:p>
        </p:txBody>
      </p:sp>
      <p:pic>
        <p:nvPicPr>
          <p:cNvPr id="166" name="Google Shape;166;p28"/>
          <p:cNvPicPr preferRelativeResize="0"/>
          <p:nvPr/>
        </p:nvPicPr>
        <p:blipFill rotWithShape="1">
          <a:blip r:embed="rId3">
            <a:alphaModFix/>
          </a:blip>
          <a:srcRect b="0" l="0" r="54626" t="0"/>
          <a:stretch/>
        </p:blipFill>
        <p:spPr>
          <a:xfrm>
            <a:off x="6779101" y="1482775"/>
            <a:ext cx="2082400" cy="26194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Nursery </a:t>
            </a:r>
            <a:endParaRPr/>
          </a:p>
        </p:txBody>
      </p:sp>
      <p:sp>
        <p:nvSpPr>
          <p:cNvPr id="172" name="Google Shape;172;p2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73" name="Google Shape;173;p29"/>
          <p:cNvPicPr preferRelativeResize="0"/>
          <p:nvPr/>
        </p:nvPicPr>
        <p:blipFill>
          <a:blip r:embed="rId3">
            <a:alphaModFix/>
          </a:blip>
          <a:stretch>
            <a:fillRect/>
          </a:stretch>
        </p:blipFill>
        <p:spPr>
          <a:xfrm>
            <a:off x="385613" y="1152475"/>
            <a:ext cx="8372775" cy="3482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3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Reception</a:t>
            </a:r>
            <a:r>
              <a:rPr lang="en-GB"/>
              <a:t> </a:t>
            </a:r>
            <a:endParaRPr/>
          </a:p>
        </p:txBody>
      </p:sp>
      <p:sp>
        <p:nvSpPr>
          <p:cNvPr id="179" name="Google Shape;179;p3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80" name="Google Shape;180;p30"/>
          <p:cNvPicPr preferRelativeResize="0"/>
          <p:nvPr/>
        </p:nvPicPr>
        <p:blipFill>
          <a:blip r:embed="rId3">
            <a:alphaModFix/>
          </a:blip>
          <a:stretch>
            <a:fillRect/>
          </a:stretch>
        </p:blipFill>
        <p:spPr>
          <a:xfrm>
            <a:off x="333138" y="1110550"/>
            <a:ext cx="8477725" cy="36285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3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Year 1</a:t>
            </a:r>
            <a:endParaRPr/>
          </a:p>
        </p:txBody>
      </p:sp>
      <p:sp>
        <p:nvSpPr>
          <p:cNvPr id="186" name="Google Shape;186;p31"/>
          <p:cNvSpPr txBox="1"/>
          <p:nvPr>
            <p:ph idx="1" type="body"/>
          </p:nvPr>
        </p:nvSpPr>
        <p:spPr>
          <a:xfrm>
            <a:off x="356950" y="4658225"/>
            <a:ext cx="8520600" cy="371400"/>
          </a:xfrm>
          <a:prstGeom prst="rect">
            <a:avLst/>
          </a:prstGeom>
        </p:spPr>
        <p:txBody>
          <a:bodyPr anchorCtr="0" anchor="t" bIns="91425" lIns="91425" spcFirstLastPara="1" rIns="91425" wrap="square" tIns="91425">
            <a:normAutofit fontScale="70000" lnSpcReduction="20000"/>
          </a:bodyPr>
          <a:lstStyle/>
          <a:p>
            <a:pPr indent="0" lvl="0" marL="0" rtl="0" algn="ctr">
              <a:spcBef>
                <a:spcPts val="0"/>
              </a:spcBef>
              <a:spcAft>
                <a:spcPts val="1200"/>
              </a:spcAft>
              <a:buNone/>
            </a:pPr>
            <a:r>
              <a:rPr b="1" lang="en-GB">
                <a:solidFill>
                  <a:srgbClr val="0B5394"/>
                </a:solidFill>
              </a:rPr>
              <a:t>These lessons will be taught in year group. </a:t>
            </a:r>
            <a:endParaRPr b="1">
              <a:solidFill>
                <a:srgbClr val="0B5394"/>
              </a:solidFill>
            </a:endParaRPr>
          </a:p>
        </p:txBody>
      </p:sp>
      <p:pic>
        <p:nvPicPr>
          <p:cNvPr id="187" name="Google Shape;187;p31"/>
          <p:cNvPicPr preferRelativeResize="0"/>
          <p:nvPr/>
        </p:nvPicPr>
        <p:blipFill>
          <a:blip r:embed="rId3">
            <a:alphaModFix/>
          </a:blip>
          <a:stretch>
            <a:fillRect/>
          </a:stretch>
        </p:blipFill>
        <p:spPr>
          <a:xfrm>
            <a:off x="1511513" y="1170125"/>
            <a:ext cx="6120974" cy="34881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3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Year 2</a:t>
            </a:r>
            <a:endParaRPr/>
          </a:p>
        </p:txBody>
      </p:sp>
      <p:sp>
        <p:nvSpPr>
          <p:cNvPr id="193" name="Google Shape;193;p32"/>
          <p:cNvSpPr txBox="1"/>
          <p:nvPr>
            <p:ph idx="1" type="body"/>
          </p:nvPr>
        </p:nvSpPr>
        <p:spPr>
          <a:xfrm>
            <a:off x="351125" y="4689750"/>
            <a:ext cx="8520600" cy="371400"/>
          </a:xfrm>
          <a:prstGeom prst="rect">
            <a:avLst/>
          </a:prstGeom>
        </p:spPr>
        <p:txBody>
          <a:bodyPr anchorCtr="0" anchor="t" bIns="91425" lIns="91425" spcFirstLastPara="1" rIns="91425" wrap="square" tIns="91425">
            <a:normAutofit fontScale="70000" lnSpcReduction="20000"/>
          </a:bodyPr>
          <a:lstStyle/>
          <a:p>
            <a:pPr indent="0" lvl="0" marL="0" rtl="0" algn="ctr">
              <a:spcBef>
                <a:spcPts val="0"/>
              </a:spcBef>
              <a:spcAft>
                <a:spcPts val="1200"/>
              </a:spcAft>
              <a:buNone/>
            </a:pPr>
            <a:r>
              <a:rPr b="1" lang="en-GB">
                <a:solidFill>
                  <a:srgbClr val="0B5394"/>
                </a:solidFill>
              </a:rPr>
              <a:t>These lessons will be taught in year group. </a:t>
            </a:r>
            <a:endParaRPr b="1">
              <a:solidFill>
                <a:srgbClr val="0B5394"/>
              </a:solidFill>
            </a:endParaRPr>
          </a:p>
        </p:txBody>
      </p:sp>
      <p:pic>
        <p:nvPicPr>
          <p:cNvPr id="194" name="Google Shape;194;p32"/>
          <p:cNvPicPr preferRelativeResize="0"/>
          <p:nvPr/>
        </p:nvPicPr>
        <p:blipFill>
          <a:blip r:embed="rId3">
            <a:alphaModFix/>
          </a:blip>
          <a:stretch>
            <a:fillRect/>
          </a:stretch>
        </p:blipFill>
        <p:spPr>
          <a:xfrm>
            <a:off x="1231250" y="1082650"/>
            <a:ext cx="6263326" cy="357132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3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Year 3</a:t>
            </a:r>
            <a:endParaRPr/>
          </a:p>
        </p:txBody>
      </p:sp>
      <p:sp>
        <p:nvSpPr>
          <p:cNvPr id="200" name="Google Shape;200;p33"/>
          <p:cNvSpPr txBox="1"/>
          <p:nvPr>
            <p:ph idx="1" type="body"/>
          </p:nvPr>
        </p:nvSpPr>
        <p:spPr>
          <a:xfrm>
            <a:off x="351125" y="4572000"/>
            <a:ext cx="8520600" cy="371400"/>
          </a:xfrm>
          <a:prstGeom prst="rect">
            <a:avLst/>
          </a:prstGeom>
        </p:spPr>
        <p:txBody>
          <a:bodyPr anchorCtr="0" anchor="t" bIns="91425" lIns="91425" spcFirstLastPara="1" rIns="91425" wrap="square" tIns="91425">
            <a:normAutofit fontScale="70000" lnSpcReduction="20000"/>
          </a:bodyPr>
          <a:lstStyle/>
          <a:p>
            <a:pPr indent="0" lvl="0" marL="0" rtl="0" algn="ctr">
              <a:spcBef>
                <a:spcPts val="0"/>
              </a:spcBef>
              <a:spcAft>
                <a:spcPts val="1200"/>
              </a:spcAft>
              <a:buNone/>
            </a:pPr>
            <a:r>
              <a:rPr b="1" lang="en-GB">
                <a:solidFill>
                  <a:srgbClr val="0B5394"/>
                </a:solidFill>
              </a:rPr>
              <a:t>These lessons will be taught in year group. </a:t>
            </a:r>
            <a:endParaRPr b="1">
              <a:solidFill>
                <a:srgbClr val="0B5394"/>
              </a:solidFill>
            </a:endParaRPr>
          </a:p>
        </p:txBody>
      </p:sp>
      <p:pic>
        <p:nvPicPr>
          <p:cNvPr id="201" name="Google Shape;201;p33"/>
          <p:cNvPicPr preferRelativeResize="0"/>
          <p:nvPr/>
        </p:nvPicPr>
        <p:blipFill>
          <a:blip r:embed="rId3">
            <a:alphaModFix/>
          </a:blip>
          <a:stretch>
            <a:fillRect/>
          </a:stretch>
        </p:blipFill>
        <p:spPr>
          <a:xfrm>
            <a:off x="1725900" y="1170125"/>
            <a:ext cx="5692204" cy="340187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3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Year 4</a:t>
            </a:r>
            <a:endParaRPr/>
          </a:p>
        </p:txBody>
      </p:sp>
      <p:sp>
        <p:nvSpPr>
          <p:cNvPr id="207" name="Google Shape;207;p34"/>
          <p:cNvSpPr txBox="1"/>
          <p:nvPr>
            <p:ph idx="1" type="body"/>
          </p:nvPr>
        </p:nvSpPr>
        <p:spPr>
          <a:xfrm>
            <a:off x="351125" y="4572000"/>
            <a:ext cx="8520600" cy="371400"/>
          </a:xfrm>
          <a:prstGeom prst="rect">
            <a:avLst/>
          </a:prstGeom>
        </p:spPr>
        <p:txBody>
          <a:bodyPr anchorCtr="0" anchor="t" bIns="91425" lIns="91425" spcFirstLastPara="1" rIns="91425" wrap="square" tIns="91425">
            <a:normAutofit fontScale="70000" lnSpcReduction="20000"/>
          </a:bodyPr>
          <a:lstStyle/>
          <a:p>
            <a:pPr indent="0" lvl="0" marL="0" rtl="0" algn="ctr">
              <a:spcBef>
                <a:spcPts val="0"/>
              </a:spcBef>
              <a:spcAft>
                <a:spcPts val="1200"/>
              </a:spcAft>
              <a:buNone/>
            </a:pPr>
            <a:r>
              <a:rPr b="1" lang="en-GB">
                <a:solidFill>
                  <a:srgbClr val="0B5394"/>
                </a:solidFill>
              </a:rPr>
              <a:t>These lessons will be taught in year group. </a:t>
            </a:r>
            <a:endParaRPr b="1">
              <a:solidFill>
                <a:srgbClr val="0B5394"/>
              </a:solidFill>
            </a:endParaRPr>
          </a:p>
        </p:txBody>
      </p:sp>
      <p:pic>
        <p:nvPicPr>
          <p:cNvPr id="208" name="Google Shape;208;p34"/>
          <p:cNvPicPr preferRelativeResize="0"/>
          <p:nvPr/>
        </p:nvPicPr>
        <p:blipFill>
          <a:blip r:embed="rId3">
            <a:alphaModFix/>
          </a:blip>
          <a:stretch>
            <a:fillRect/>
          </a:stretch>
        </p:blipFill>
        <p:spPr>
          <a:xfrm>
            <a:off x="1578575" y="1123475"/>
            <a:ext cx="5986851" cy="347274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3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Year 5</a:t>
            </a:r>
            <a:endParaRPr/>
          </a:p>
        </p:txBody>
      </p:sp>
      <p:sp>
        <p:nvSpPr>
          <p:cNvPr id="214" name="Google Shape;214;p35"/>
          <p:cNvSpPr txBox="1"/>
          <p:nvPr>
            <p:ph idx="1" type="body"/>
          </p:nvPr>
        </p:nvSpPr>
        <p:spPr>
          <a:xfrm>
            <a:off x="351125" y="4572000"/>
            <a:ext cx="8520600" cy="371400"/>
          </a:xfrm>
          <a:prstGeom prst="rect">
            <a:avLst/>
          </a:prstGeom>
        </p:spPr>
        <p:txBody>
          <a:bodyPr anchorCtr="0" anchor="t" bIns="91425" lIns="91425" spcFirstLastPara="1" rIns="91425" wrap="square" tIns="91425">
            <a:normAutofit fontScale="70000" lnSpcReduction="20000"/>
          </a:bodyPr>
          <a:lstStyle/>
          <a:p>
            <a:pPr indent="0" lvl="0" marL="0" rtl="0" algn="ctr">
              <a:spcBef>
                <a:spcPts val="0"/>
              </a:spcBef>
              <a:spcAft>
                <a:spcPts val="1200"/>
              </a:spcAft>
              <a:buNone/>
            </a:pPr>
            <a:r>
              <a:rPr b="1" lang="en-GB">
                <a:solidFill>
                  <a:srgbClr val="0B5394"/>
                </a:solidFill>
              </a:rPr>
              <a:t>These lessons will be taught in year group. </a:t>
            </a:r>
            <a:endParaRPr b="1">
              <a:solidFill>
                <a:srgbClr val="0B5394"/>
              </a:solidFill>
            </a:endParaRPr>
          </a:p>
        </p:txBody>
      </p:sp>
      <p:pic>
        <p:nvPicPr>
          <p:cNvPr id="215" name="Google Shape;215;p35"/>
          <p:cNvPicPr preferRelativeResize="0"/>
          <p:nvPr/>
        </p:nvPicPr>
        <p:blipFill>
          <a:blip r:embed="rId3">
            <a:alphaModFix/>
          </a:blip>
          <a:stretch>
            <a:fillRect/>
          </a:stretch>
        </p:blipFill>
        <p:spPr>
          <a:xfrm>
            <a:off x="2001188" y="1170125"/>
            <a:ext cx="5141626" cy="32494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3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Year 6</a:t>
            </a:r>
            <a:endParaRPr/>
          </a:p>
        </p:txBody>
      </p:sp>
      <p:sp>
        <p:nvSpPr>
          <p:cNvPr id="221" name="Google Shape;221;p36"/>
          <p:cNvSpPr txBox="1"/>
          <p:nvPr>
            <p:ph idx="1" type="body"/>
          </p:nvPr>
        </p:nvSpPr>
        <p:spPr>
          <a:xfrm>
            <a:off x="351125" y="4572000"/>
            <a:ext cx="8520600" cy="371400"/>
          </a:xfrm>
          <a:prstGeom prst="rect">
            <a:avLst/>
          </a:prstGeom>
        </p:spPr>
        <p:txBody>
          <a:bodyPr anchorCtr="0" anchor="t" bIns="91425" lIns="91425" spcFirstLastPara="1" rIns="91425" wrap="square" tIns="91425">
            <a:normAutofit fontScale="70000" lnSpcReduction="20000"/>
          </a:bodyPr>
          <a:lstStyle/>
          <a:p>
            <a:pPr indent="0" lvl="0" marL="0" rtl="0" algn="ctr">
              <a:spcBef>
                <a:spcPts val="0"/>
              </a:spcBef>
              <a:spcAft>
                <a:spcPts val="1200"/>
              </a:spcAft>
              <a:buNone/>
            </a:pPr>
            <a:r>
              <a:rPr b="1" lang="en-GB">
                <a:solidFill>
                  <a:srgbClr val="0B5394"/>
                </a:solidFill>
              </a:rPr>
              <a:t>These lessons will be taught in year group. </a:t>
            </a:r>
            <a:endParaRPr b="1">
              <a:solidFill>
                <a:srgbClr val="0B5394"/>
              </a:solidFill>
            </a:endParaRPr>
          </a:p>
        </p:txBody>
      </p:sp>
      <p:pic>
        <p:nvPicPr>
          <p:cNvPr id="222" name="Google Shape;222;p36"/>
          <p:cNvPicPr preferRelativeResize="0"/>
          <p:nvPr/>
        </p:nvPicPr>
        <p:blipFill>
          <a:blip r:embed="rId3">
            <a:alphaModFix/>
          </a:blip>
          <a:stretch>
            <a:fillRect/>
          </a:stretch>
        </p:blipFill>
        <p:spPr>
          <a:xfrm>
            <a:off x="1695563" y="1140975"/>
            <a:ext cx="5752874" cy="32494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3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Animations</a:t>
            </a:r>
            <a:endParaRPr/>
          </a:p>
        </p:txBody>
      </p:sp>
      <p:sp>
        <p:nvSpPr>
          <p:cNvPr id="228" name="Google Shape;228;p37"/>
          <p:cNvSpPr txBox="1"/>
          <p:nvPr>
            <p:ph idx="1" type="body"/>
          </p:nvPr>
        </p:nvSpPr>
        <p:spPr>
          <a:xfrm>
            <a:off x="1753900" y="3970925"/>
            <a:ext cx="5192700" cy="512400"/>
          </a:xfrm>
          <a:prstGeom prst="rect">
            <a:avLst/>
          </a:prstGeom>
        </p:spPr>
        <p:txBody>
          <a:bodyPr anchorCtr="0" anchor="t" bIns="91425" lIns="91425" spcFirstLastPara="1" rIns="91425" wrap="square" tIns="91425">
            <a:normAutofit fontScale="85000"/>
          </a:bodyPr>
          <a:lstStyle/>
          <a:p>
            <a:pPr indent="0" lvl="0" marL="0" rtl="0" algn="ctr">
              <a:spcBef>
                <a:spcPts val="0"/>
              </a:spcBef>
              <a:spcAft>
                <a:spcPts val="1200"/>
              </a:spcAft>
              <a:buNone/>
            </a:pPr>
            <a:r>
              <a:rPr lang="en-GB">
                <a:solidFill>
                  <a:srgbClr val="0000FF"/>
                </a:solidFill>
              </a:rPr>
              <a:t>Shown in Year 3, 4 and 5 (statutory health education)</a:t>
            </a:r>
            <a:endParaRPr>
              <a:solidFill>
                <a:srgbClr val="0000FF"/>
              </a:solidFill>
            </a:endParaRPr>
          </a:p>
        </p:txBody>
      </p:sp>
      <p:pic>
        <p:nvPicPr>
          <p:cNvPr id="229" name="Google Shape;229;p37">
            <a:hlinkClick r:id="rId3"/>
          </p:cNvPr>
          <p:cNvPicPr preferRelativeResize="0"/>
          <p:nvPr/>
        </p:nvPicPr>
        <p:blipFill rotWithShape="1">
          <a:blip r:embed="rId4">
            <a:alphaModFix/>
          </a:blip>
          <a:srcRect b="21562" l="0" r="0" t="0"/>
          <a:stretch/>
        </p:blipFill>
        <p:spPr>
          <a:xfrm>
            <a:off x="4858599" y="1170125"/>
            <a:ext cx="3053225" cy="2418595"/>
          </a:xfrm>
          <a:prstGeom prst="rect">
            <a:avLst/>
          </a:prstGeom>
          <a:noFill/>
          <a:ln>
            <a:noFill/>
          </a:ln>
        </p:spPr>
      </p:pic>
      <p:pic>
        <p:nvPicPr>
          <p:cNvPr id="230" name="Google Shape;230;p37">
            <a:hlinkClick r:id="rId5"/>
          </p:cNvPr>
          <p:cNvPicPr preferRelativeResize="0"/>
          <p:nvPr/>
        </p:nvPicPr>
        <p:blipFill>
          <a:blip r:embed="rId6">
            <a:alphaModFix/>
          </a:blip>
          <a:stretch>
            <a:fillRect/>
          </a:stretch>
        </p:blipFill>
        <p:spPr>
          <a:xfrm>
            <a:off x="1007973" y="1170125"/>
            <a:ext cx="3053218" cy="2421774"/>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3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Animations</a:t>
            </a:r>
            <a:endParaRPr/>
          </a:p>
        </p:txBody>
      </p:sp>
      <p:sp>
        <p:nvSpPr>
          <p:cNvPr id="236" name="Google Shape;236;p38"/>
          <p:cNvSpPr txBox="1"/>
          <p:nvPr>
            <p:ph idx="1" type="body"/>
          </p:nvPr>
        </p:nvSpPr>
        <p:spPr>
          <a:xfrm>
            <a:off x="1872150" y="4158150"/>
            <a:ext cx="6109800" cy="837600"/>
          </a:xfrm>
          <a:prstGeom prst="rect">
            <a:avLst/>
          </a:prstGeom>
        </p:spPr>
        <p:txBody>
          <a:bodyPr anchorCtr="0" anchor="t" bIns="91425" lIns="91425" spcFirstLastPara="1" rIns="91425" wrap="square" tIns="91425">
            <a:normAutofit fontScale="92500"/>
          </a:bodyPr>
          <a:lstStyle/>
          <a:p>
            <a:pPr indent="0" lvl="0" marL="0" rtl="0" algn="ctr">
              <a:lnSpc>
                <a:spcPct val="100000"/>
              </a:lnSpc>
              <a:spcBef>
                <a:spcPts val="0"/>
              </a:spcBef>
              <a:spcAft>
                <a:spcPts val="0"/>
              </a:spcAft>
              <a:buNone/>
            </a:pPr>
            <a:r>
              <a:rPr lang="en-GB">
                <a:solidFill>
                  <a:srgbClr val="0000FF"/>
                </a:solidFill>
              </a:rPr>
              <a:t>Shown in Year 5 and 6 (statutory health education)</a:t>
            </a:r>
            <a:endParaRPr>
              <a:solidFill>
                <a:srgbClr val="0000FF"/>
              </a:solidFill>
            </a:endParaRPr>
          </a:p>
          <a:p>
            <a:pPr indent="0" lvl="0" marL="0" rtl="0" algn="ctr">
              <a:lnSpc>
                <a:spcPct val="100000"/>
              </a:lnSpc>
              <a:spcBef>
                <a:spcPts val="1200"/>
              </a:spcBef>
              <a:spcAft>
                <a:spcPts val="1200"/>
              </a:spcAft>
              <a:buNone/>
            </a:pPr>
            <a:r>
              <a:rPr lang="en-GB" sz="1500">
                <a:solidFill>
                  <a:srgbClr val="0000FF"/>
                </a:solidFill>
              </a:rPr>
              <a:t>Includes erection and ejaculation</a:t>
            </a:r>
            <a:endParaRPr sz="1500">
              <a:solidFill>
                <a:srgbClr val="0000FF"/>
              </a:solidFill>
            </a:endParaRPr>
          </a:p>
        </p:txBody>
      </p:sp>
      <p:pic>
        <p:nvPicPr>
          <p:cNvPr id="237" name="Google Shape;237;p38">
            <a:hlinkClick r:id="rId3"/>
          </p:cNvPr>
          <p:cNvPicPr preferRelativeResize="0"/>
          <p:nvPr/>
        </p:nvPicPr>
        <p:blipFill>
          <a:blip r:embed="rId4">
            <a:alphaModFix/>
          </a:blip>
          <a:stretch>
            <a:fillRect/>
          </a:stretch>
        </p:blipFill>
        <p:spPr>
          <a:xfrm>
            <a:off x="2775838" y="1166513"/>
            <a:ext cx="3592313" cy="2842849"/>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3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Animations</a:t>
            </a:r>
            <a:endParaRPr/>
          </a:p>
        </p:txBody>
      </p:sp>
      <p:pic>
        <p:nvPicPr>
          <p:cNvPr id="243" name="Google Shape;243;p39">
            <a:hlinkClick r:id="rId3"/>
          </p:cNvPr>
          <p:cNvPicPr preferRelativeResize="0"/>
          <p:nvPr/>
        </p:nvPicPr>
        <p:blipFill>
          <a:blip r:embed="rId4">
            <a:alphaModFix/>
          </a:blip>
          <a:stretch>
            <a:fillRect/>
          </a:stretch>
        </p:blipFill>
        <p:spPr>
          <a:xfrm>
            <a:off x="3150800" y="1170125"/>
            <a:ext cx="2842392" cy="2835624"/>
          </a:xfrm>
          <a:prstGeom prst="rect">
            <a:avLst/>
          </a:prstGeom>
          <a:noFill/>
          <a:ln>
            <a:noFill/>
          </a:ln>
        </p:spPr>
      </p:pic>
      <p:sp>
        <p:nvSpPr>
          <p:cNvPr id="244" name="Google Shape;244;p39"/>
          <p:cNvSpPr txBox="1"/>
          <p:nvPr>
            <p:ph idx="1" type="body"/>
          </p:nvPr>
        </p:nvSpPr>
        <p:spPr>
          <a:xfrm>
            <a:off x="231800" y="4035850"/>
            <a:ext cx="8945700" cy="1041600"/>
          </a:xfrm>
          <a:prstGeom prst="rect">
            <a:avLst/>
          </a:prstGeom>
        </p:spPr>
        <p:txBody>
          <a:bodyPr anchorCtr="0" anchor="t" bIns="91425" lIns="91425" spcFirstLastPara="1" rIns="91425" wrap="square" tIns="91425">
            <a:normAutofit/>
          </a:bodyPr>
          <a:lstStyle/>
          <a:p>
            <a:pPr indent="0" lvl="0" marL="0" rtl="0" algn="ctr">
              <a:lnSpc>
                <a:spcPct val="100000"/>
              </a:lnSpc>
              <a:spcBef>
                <a:spcPts val="0"/>
              </a:spcBef>
              <a:spcAft>
                <a:spcPts val="0"/>
              </a:spcAft>
              <a:buNone/>
            </a:pPr>
            <a:r>
              <a:rPr lang="en-GB">
                <a:solidFill>
                  <a:srgbClr val="0000FF"/>
                </a:solidFill>
              </a:rPr>
              <a:t>Shown in Year 5 and 6 </a:t>
            </a:r>
            <a:r>
              <a:rPr lang="en-GB">
                <a:solidFill>
                  <a:srgbClr val="0000FF"/>
                </a:solidFill>
              </a:rPr>
              <a:t> (discretionary sex education) </a:t>
            </a:r>
            <a:endParaRPr>
              <a:solidFill>
                <a:srgbClr val="0000FF"/>
              </a:solidFill>
            </a:endParaRPr>
          </a:p>
          <a:p>
            <a:pPr indent="0" lvl="0" marL="0" rtl="0" algn="ctr">
              <a:lnSpc>
                <a:spcPct val="100000"/>
              </a:lnSpc>
              <a:spcBef>
                <a:spcPts val="1200"/>
              </a:spcBef>
              <a:spcAft>
                <a:spcPts val="1200"/>
              </a:spcAft>
              <a:buNone/>
            </a:pPr>
            <a:r>
              <a:rPr lang="en-GB" sz="1500">
                <a:solidFill>
                  <a:srgbClr val="0000FF"/>
                </a:solidFill>
              </a:rPr>
              <a:t>Includes erection, intercourse and ejaculation</a:t>
            </a:r>
            <a:endParaRPr sz="1500">
              <a:solidFill>
                <a:srgbClr val="0000FF"/>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4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Diagrams </a:t>
            </a:r>
            <a:endParaRPr/>
          </a:p>
        </p:txBody>
      </p:sp>
      <p:sp>
        <p:nvSpPr>
          <p:cNvPr id="250" name="Google Shape;250;p40"/>
          <p:cNvSpPr txBox="1"/>
          <p:nvPr>
            <p:ph idx="1" type="body"/>
          </p:nvPr>
        </p:nvSpPr>
        <p:spPr>
          <a:xfrm>
            <a:off x="311700" y="1420750"/>
            <a:ext cx="3716400" cy="3081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Our teaching is supported by carefully chosen, age-appropriate diagrams from Jigsaw, included where we feel it is beneficial to the children’s understanding. </a:t>
            </a:r>
            <a:endParaRPr/>
          </a:p>
          <a:p>
            <a:pPr indent="0" lvl="0" marL="0" rtl="0" algn="l">
              <a:spcBef>
                <a:spcPts val="1200"/>
              </a:spcBef>
              <a:spcAft>
                <a:spcPts val="1200"/>
              </a:spcAft>
              <a:buNone/>
            </a:pPr>
            <a:r>
              <a:rPr lang="en-GB"/>
              <a:t>Please see the handout for each diagram and when it will be shown. </a:t>
            </a:r>
            <a:endParaRPr/>
          </a:p>
        </p:txBody>
      </p:sp>
      <p:pic>
        <p:nvPicPr>
          <p:cNvPr id="251" name="Google Shape;251;p40"/>
          <p:cNvPicPr preferRelativeResize="0"/>
          <p:nvPr/>
        </p:nvPicPr>
        <p:blipFill>
          <a:blip r:embed="rId3">
            <a:alphaModFix/>
          </a:blip>
          <a:stretch>
            <a:fillRect/>
          </a:stretch>
        </p:blipFill>
        <p:spPr>
          <a:xfrm>
            <a:off x="4966225" y="1152475"/>
            <a:ext cx="3866075" cy="372607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41"/>
          <p:cNvSpPr txBox="1"/>
          <p:nvPr>
            <p:ph type="title"/>
          </p:nvPr>
        </p:nvSpPr>
        <p:spPr>
          <a:xfrm>
            <a:off x="1114050" y="3295325"/>
            <a:ext cx="6915900" cy="10854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GB"/>
              <a:t>Parents/Carers and RSHE</a:t>
            </a:r>
            <a:endParaRPr/>
          </a:p>
        </p:txBody>
      </p:sp>
      <p:pic>
        <p:nvPicPr>
          <p:cNvPr id="257" name="Google Shape;257;p41"/>
          <p:cNvPicPr preferRelativeResize="0"/>
          <p:nvPr/>
        </p:nvPicPr>
        <p:blipFill rotWithShape="1">
          <a:blip r:embed="rId3">
            <a:alphaModFix/>
          </a:blip>
          <a:srcRect b="13172" l="0" r="0" t="0"/>
          <a:stretch/>
        </p:blipFill>
        <p:spPr>
          <a:xfrm>
            <a:off x="3236525" y="497275"/>
            <a:ext cx="2990524" cy="2596701"/>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4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Parent access to materials and plans</a:t>
            </a:r>
            <a:endParaRPr/>
          </a:p>
        </p:txBody>
      </p:sp>
      <p:sp>
        <p:nvSpPr>
          <p:cNvPr id="263" name="Google Shape;263;p42"/>
          <p:cNvSpPr txBox="1"/>
          <p:nvPr>
            <p:ph idx="1" type="body"/>
          </p:nvPr>
        </p:nvSpPr>
        <p:spPr>
          <a:xfrm>
            <a:off x="420075" y="3772200"/>
            <a:ext cx="3757800" cy="759000"/>
          </a:xfrm>
          <a:prstGeom prst="rect">
            <a:avLst/>
          </a:prstGeom>
        </p:spPr>
        <p:txBody>
          <a:bodyPr anchorCtr="0" anchor="t" bIns="91425" lIns="91425" spcFirstLastPara="1" rIns="91425" wrap="square" tIns="91425">
            <a:noAutofit/>
          </a:bodyPr>
          <a:lstStyle/>
          <a:p>
            <a:pPr indent="0" lvl="0" marL="0" rtl="0" algn="ctr">
              <a:spcBef>
                <a:spcPts val="0"/>
              </a:spcBef>
              <a:spcAft>
                <a:spcPts val="1200"/>
              </a:spcAft>
              <a:buSzPts val="770"/>
              <a:buNone/>
            </a:pPr>
            <a:r>
              <a:rPr lang="en-GB" sz="1560">
                <a:solidFill>
                  <a:srgbClr val="0B5394"/>
                </a:solidFill>
              </a:rPr>
              <a:t>Contact the office for access to the </a:t>
            </a:r>
            <a:br>
              <a:rPr lang="en-GB" sz="1560">
                <a:solidFill>
                  <a:srgbClr val="0B5394"/>
                </a:solidFill>
              </a:rPr>
            </a:br>
            <a:r>
              <a:rPr lang="en-GB" sz="1560">
                <a:solidFill>
                  <a:srgbClr val="0B5394"/>
                </a:solidFill>
              </a:rPr>
              <a:t>Jigsaw materials. </a:t>
            </a:r>
            <a:br>
              <a:rPr lang="en-GB" sz="1560">
                <a:solidFill>
                  <a:srgbClr val="0B5394"/>
                </a:solidFill>
              </a:rPr>
            </a:br>
            <a:r>
              <a:rPr lang="en-GB" sz="1560" u="sng">
                <a:solidFill>
                  <a:srgbClr val="0B5394"/>
                </a:solidFill>
              </a:rPr>
              <a:t>a</a:t>
            </a:r>
            <a:r>
              <a:rPr lang="en-GB" sz="1560" u="sng">
                <a:solidFill>
                  <a:srgbClr val="0B5394"/>
                </a:solidFill>
              </a:rPr>
              <a:t>dmin@sudbourne.com</a:t>
            </a:r>
            <a:endParaRPr sz="1560" u="sng">
              <a:solidFill>
                <a:srgbClr val="0B5394"/>
              </a:solidFill>
            </a:endParaRPr>
          </a:p>
        </p:txBody>
      </p:sp>
      <p:pic>
        <p:nvPicPr>
          <p:cNvPr id="264" name="Google Shape;264;p42"/>
          <p:cNvPicPr preferRelativeResize="0"/>
          <p:nvPr/>
        </p:nvPicPr>
        <p:blipFill>
          <a:blip r:embed="rId3">
            <a:alphaModFix/>
          </a:blip>
          <a:stretch>
            <a:fillRect/>
          </a:stretch>
        </p:blipFill>
        <p:spPr>
          <a:xfrm>
            <a:off x="567900" y="1341275"/>
            <a:ext cx="3283342" cy="2107375"/>
          </a:xfrm>
          <a:prstGeom prst="rect">
            <a:avLst/>
          </a:prstGeom>
          <a:noFill/>
          <a:ln>
            <a:noFill/>
          </a:ln>
        </p:spPr>
      </p:pic>
      <p:pic>
        <p:nvPicPr>
          <p:cNvPr id="265" name="Google Shape;265;p42"/>
          <p:cNvPicPr preferRelativeResize="0"/>
          <p:nvPr/>
        </p:nvPicPr>
        <p:blipFill>
          <a:blip r:embed="rId4">
            <a:alphaModFix/>
          </a:blip>
          <a:stretch>
            <a:fillRect/>
          </a:stretch>
        </p:blipFill>
        <p:spPr>
          <a:xfrm>
            <a:off x="4406026" y="1544824"/>
            <a:ext cx="4385350" cy="2182718"/>
          </a:xfrm>
          <a:prstGeom prst="rect">
            <a:avLst/>
          </a:prstGeom>
          <a:noFill/>
          <a:ln>
            <a:noFill/>
          </a:ln>
        </p:spPr>
      </p:pic>
      <p:sp>
        <p:nvSpPr>
          <p:cNvPr id="266" name="Google Shape;266;p42"/>
          <p:cNvSpPr txBox="1"/>
          <p:nvPr>
            <p:ph idx="1" type="body"/>
          </p:nvPr>
        </p:nvSpPr>
        <p:spPr>
          <a:xfrm>
            <a:off x="4503025" y="3772200"/>
            <a:ext cx="4329300" cy="759000"/>
          </a:xfrm>
          <a:prstGeom prst="rect">
            <a:avLst/>
          </a:prstGeom>
        </p:spPr>
        <p:txBody>
          <a:bodyPr anchorCtr="0" anchor="t" bIns="91425" lIns="91425" spcFirstLastPara="1" rIns="91425" wrap="square" tIns="91425">
            <a:noAutofit/>
          </a:bodyPr>
          <a:lstStyle/>
          <a:p>
            <a:pPr indent="0" lvl="0" marL="0" rtl="0" algn="ctr">
              <a:lnSpc>
                <a:spcPct val="95000"/>
              </a:lnSpc>
              <a:spcBef>
                <a:spcPts val="0"/>
              </a:spcBef>
              <a:spcAft>
                <a:spcPts val="1200"/>
              </a:spcAft>
              <a:buSzPts val="770"/>
              <a:buNone/>
            </a:pPr>
            <a:r>
              <a:rPr lang="en-GB" sz="1460">
                <a:solidFill>
                  <a:srgbClr val="0B5394"/>
                </a:solidFill>
              </a:rPr>
              <a:t>Our parental guidance document explains how lessons have been adapted from the Jigsaw content inline </a:t>
            </a:r>
            <a:r>
              <a:rPr lang="en-GB" sz="1460">
                <a:solidFill>
                  <a:srgbClr val="0B5394"/>
                </a:solidFill>
              </a:rPr>
              <a:t>with our RHSE policy. </a:t>
            </a:r>
            <a:endParaRPr sz="1460" u="sng">
              <a:solidFill>
                <a:srgbClr val="0B5394"/>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4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Discretionary Lessons</a:t>
            </a:r>
            <a:endParaRPr/>
          </a:p>
        </p:txBody>
      </p:sp>
      <p:sp>
        <p:nvSpPr>
          <p:cNvPr id="272" name="Google Shape;272;p43"/>
          <p:cNvSpPr txBox="1"/>
          <p:nvPr>
            <p:ph idx="1" type="body"/>
          </p:nvPr>
        </p:nvSpPr>
        <p:spPr>
          <a:xfrm>
            <a:off x="311700" y="1152475"/>
            <a:ext cx="8520600" cy="3252000"/>
          </a:xfrm>
          <a:prstGeom prst="rect">
            <a:avLst/>
          </a:prstGeom>
        </p:spPr>
        <p:txBody>
          <a:bodyPr anchorCtr="0" anchor="t" bIns="91425" lIns="91425" spcFirstLastPara="1" rIns="91425" wrap="square" tIns="91425">
            <a:normAutofit lnSpcReduction="10000"/>
          </a:bodyPr>
          <a:lstStyle/>
          <a:p>
            <a:pPr indent="0" lvl="0" marL="0" rtl="0" algn="just">
              <a:spcBef>
                <a:spcPts val="0"/>
              </a:spcBef>
              <a:spcAft>
                <a:spcPts val="0"/>
              </a:spcAft>
              <a:buNone/>
            </a:pPr>
            <a:r>
              <a:rPr lang="en-GB">
                <a:solidFill>
                  <a:srgbClr val="0B5394"/>
                </a:solidFill>
              </a:rPr>
              <a:t>In today’s internet culture, children and young people are </a:t>
            </a:r>
            <a:r>
              <a:rPr b="1" lang="en-GB">
                <a:solidFill>
                  <a:srgbClr val="0B5394"/>
                </a:solidFill>
              </a:rPr>
              <a:t>increasingly exposed </a:t>
            </a:r>
            <a:r>
              <a:rPr lang="en-GB">
                <a:solidFill>
                  <a:srgbClr val="0B5394"/>
                </a:solidFill>
              </a:rPr>
              <a:t>to content surrounding sex and relationships. Therefore, we consider it important for them to be taught about these topics in an </a:t>
            </a:r>
            <a:r>
              <a:rPr b="1" lang="en-GB">
                <a:solidFill>
                  <a:srgbClr val="0B5394"/>
                </a:solidFill>
              </a:rPr>
              <a:t>age-appropriate way </a:t>
            </a:r>
            <a:r>
              <a:rPr lang="en-GB">
                <a:solidFill>
                  <a:srgbClr val="0B5394"/>
                </a:solidFill>
              </a:rPr>
              <a:t>within a </a:t>
            </a:r>
            <a:r>
              <a:rPr b="1" lang="en-GB">
                <a:solidFill>
                  <a:srgbClr val="0B5394"/>
                </a:solidFill>
              </a:rPr>
              <a:t>safe environment</a:t>
            </a:r>
            <a:r>
              <a:rPr lang="en-GB">
                <a:solidFill>
                  <a:srgbClr val="0B5394"/>
                </a:solidFill>
              </a:rPr>
              <a:t> in order to educate them, empower them and safeguard them.</a:t>
            </a:r>
            <a:endParaRPr>
              <a:solidFill>
                <a:srgbClr val="0B5394"/>
              </a:solidFill>
            </a:endParaRPr>
          </a:p>
          <a:p>
            <a:pPr indent="0" lvl="0" marL="0" rtl="0" algn="just">
              <a:spcBef>
                <a:spcPts val="1200"/>
              </a:spcBef>
              <a:spcAft>
                <a:spcPts val="0"/>
              </a:spcAft>
              <a:buNone/>
            </a:pPr>
            <a:r>
              <a:rPr lang="en-GB">
                <a:solidFill>
                  <a:srgbClr val="0B5394"/>
                </a:solidFill>
              </a:rPr>
              <a:t>We encourage you to </a:t>
            </a:r>
            <a:r>
              <a:rPr b="1" lang="en-GB">
                <a:solidFill>
                  <a:srgbClr val="0B5394"/>
                </a:solidFill>
              </a:rPr>
              <a:t>closely read the guidance </a:t>
            </a:r>
            <a:r>
              <a:rPr lang="en-GB">
                <a:solidFill>
                  <a:srgbClr val="0B5394"/>
                </a:solidFill>
              </a:rPr>
              <a:t>to enable you to make an informed decision regarding whether you child takes part in the discretionary lessons. </a:t>
            </a:r>
            <a:endParaRPr>
              <a:solidFill>
                <a:srgbClr val="0B5394"/>
              </a:solidFill>
            </a:endParaRPr>
          </a:p>
          <a:p>
            <a:pPr indent="0" lvl="0" marL="0" rtl="0" algn="just">
              <a:spcBef>
                <a:spcPts val="1200"/>
              </a:spcBef>
              <a:spcAft>
                <a:spcPts val="1200"/>
              </a:spcAft>
              <a:buNone/>
            </a:pPr>
            <a:r>
              <a:rPr lang="en-GB">
                <a:solidFill>
                  <a:srgbClr val="0B5394"/>
                </a:solidFill>
              </a:rPr>
              <a:t>We would welcome further conversations about this if you would like. </a:t>
            </a:r>
            <a:endParaRPr>
              <a:solidFill>
                <a:srgbClr val="0B5394"/>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4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Withdrawing children from Sex Education</a:t>
            </a:r>
            <a:endParaRPr/>
          </a:p>
        </p:txBody>
      </p:sp>
      <p:sp>
        <p:nvSpPr>
          <p:cNvPr id="278" name="Google Shape;278;p44"/>
          <p:cNvSpPr txBox="1"/>
          <p:nvPr>
            <p:ph idx="1" type="body"/>
          </p:nvPr>
        </p:nvSpPr>
        <p:spPr>
          <a:xfrm>
            <a:off x="311700" y="1536775"/>
            <a:ext cx="8629500" cy="3252000"/>
          </a:xfrm>
          <a:prstGeom prst="rect">
            <a:avLst/>
          </a:prstGeom>
        </p:spPr>
        <p:txBody>
          <a:bodyPr anchorCtr="0" anchor="t" bIns="91425" lIns="91425" spcFirstLastPara="1" rIns="91425" wrap="square" tIns="91425">
            <a:normAutofit/>
          </a:bodyPr>
          <a:lstStyle/>
          <a:p>
            <a:pPr indent="-342900" lvl="0" marL="457200" rtl="0" algn="l">
              <a:lnSpc>
                <a:spcPct val="200000"/>
              </a:lnSpc>
              <a:spcBef>
                <a:spcPts val="0"/>
              </a:spcBef>
              <a:spcAft>
                <a:spcPts val="0"/>
              </a:spcAft>
              <a:buClr>
                <a:srgbClr val="0B5394"/>
              </a:buClr>
              <a:buSzPts val="1800"/>
              <a:buAutoNum type="arabicPeriod"/>
            </a:pPr>
            <a:r>
              <a:rPr lang="en-GB">
                <a:solidFill>
                  <a:srgbClr val="0B5394"/>
                </a:solidFill>
              </a:rPr>
              <a:t>Parent/carer reviews content and chooses to withdraw</a:t>
            </a:r>
            <a:endParaRPr>
              <a:solidFill>
                <a:srgbClr val="0B5394"/>
              </a:solidFill>
            </a:endParaRPr>
          </a:p>
          <a:p>
            <a:pPr indent="-342900" lvl="0" marL="457200" rtl="0" algn="l">
              <a:lnSpc>
                <a:spcPct val="200000"/>
              </a:lnSpc>
              <a:spcBef>
                <a:spcPts val="0"/>
              </a:spcBef>
              <a:spcAft>
                <a:spcPts val="0"/>
              </a:spcAft>
              <a:buClr>
                <a:srgbClr val="0B5394"/>
              </a:buClr>
              <a:buSzPts val="1800"/>
              <a:buAutoNum type="arabicPeriod"/>
            </a:pPr>
            <a:r>
              <a:rPr lang="en-GB">
                <a:solidFill>
                  <a:srgbClr val="0B5394"/>
                </a:solidFill>
              </a:rPr>
              <a:t>Parent/carer writes to Ms Kingshott and Ms Gregory to withdraw</a:t>
            </a:r>
            <a:endParaRPr>
              <a:solidFill>
                <a:srgbClr val="0B5394"/>
              </a:solidFill>
            </a:endParaRPr>
          </a:p>
          <a:p>
            <a:pPr indent="-342900" lvl="0" marL="457200" rtl="0" algn="l">
              <a:lnSpc>
                <a:spcPct val="200000"/>
              </a:lnSpc>
              <a:spcBef>
                <a:spcPts val="0"/>
              </a:spcBef>
              <a:spcAft>
                <a:spcPts val="0"/>
              </a:spcAft>
              <a:buClr>
                <a:srgbClr val="0B5394"/>
              </a:buClr>
              <a:buSzPts val="1800"/>
              <a:buAutoNum type="arabicPeriod"/>
            </a:pPr>
            <a:r>
              <a:rPr lang="en-GB">
                <a:solidFill>
                  <a:srgbClr val="0B5394"/>
                </a:solidFill>
              </a:rPr>
              <a:t>Ms Kingshott and Ms Gregory </a:t>
            </a:r>
            <a:r>
              <a:rPr lang="en-GB">
                <a:solidFill>
                  <a:srgbClr val="0B5394"/>
                </a:solidFill>
              </a:rPr>
              <a:t>meet with parent/carer</a:t>
            </a:r>
            <a:endParaRPr>
              <a:solidFill>
                <a:srgbClr val="0B5394"/>
              </a:solidFill>
            </a:endParaRPr>
          </a:p>
          <a:p>
            <a:pPr indent="-342900" lvl="0" marL="457200" rtl="0" algn="l">
              <a:lnSpc>
                <a:spcPct val="100000"/>
              </a:lnSpc>
              <a:spcBef>
                <a:spcPts val="0"/>
              </a:spcBef>
              <a:spcAft>
                <a:spcPts val="0"/>
              </a:spcAft>
              <a:buClr>
                <a:srgbClr val="0B5394"/>
              </a:buClr>
              <a:buSzPts val="1800"/>
              <a:buAutoNum type="arabicPeriod"/>
            </a:pPr>
            <a:r>
              <a:rPr lang="en-GB">
                <a:solidFill>
                  <a:srgbClr val="0B5394"/>
                </a:solidFill>
              </a:rPr>
              <a:t>Ms Gregory </a:t>
            </a:r>
            <a:r>
              <a:rPr lang="en-GB">
                <a:solidFill>
                  <a:srgbClr val="0B5394"/>
                </a:solidFill>
              </a:rPr>
              <a:t>creates register of children who are being withdrawn from Sex Education this </a:t>
            </a:r>
            <a:r>
              <a:rPr lang="en-GB">
                <a:solidFill>
                  <a:srgbClr val="0B5394"/>
                </a:solidFill>
              </a:rPr>
              <a:t>academic</a:t>
            </a:r>
            <a:r>
              <a:rPr lang="en-GB">
                <a:solidFill>
                  <a:srgbClr val="0B5394"/>
                </a:solidFill>
              </a:rPr>
              <a:t> year </a:t>
            </a:r>
            <a:endParaRPr>
              <a:solidFill>
                <a:srgbClr val="0B5394"/>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How can I support my child?</a:t>
            </a:r>
            <a:endParaRPr/>
          </a:p>
        </p:txBody>
      </p:sp>
      <p:sp>
        <p:nvSpPr>
          <p:cNvPr id="284" name="Google Shape;284;p45"/>
          <p:cNvSpPr txBox="1"/>
          <p:nvPr>
            <p:ph idx="1" type="body"/>
          </p:nvPr>
        </p:nvSpPr>
        <p:spPr>
          <a:xfrm>
            <a:off x="311700" y="1152475"/>
            <a:ext cx="71079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Clr>
                <a:srgbClr val="0B5394"/>
              </a:buClr>
              <a:buSzPts val="1800"/>
              <a:buChar char="●"/>
            </a:pPr>
            <a:r>
              <a:rPr lang="en-GB">
                <a:solidFill>
                  <a:srgbClr val="0B5394"/>
                </a:solidFill>
              </a:rPr>
              <a:t>Familiarise yourself with the content and consider what questions your child may have. </a:t>
            </a:r>
            <a:endParaRPr>
              <a:solidFill>
                <a:srgbClr val="0B5394"/>
              </a:solidFill>
            </a:endParaRPr>
          </a:p>
          <a:p>
            <a:pPr indent="-342900" lvl="0" marL="457200" rtl="0" algn="l">
              <a:spcBef>
                <a:spcPts val="0"/>
              </a:spcBef>
              <a:spcAft>
                <a:spcPts val="0"/>
              </a:spcAft>
              <a:buClr>
                <a:srgbClr val="0B5394"/>
              </a:buClr>
              <a:buSzPts val="1800"/>
              <a:buChar char="●"/>
            </a:pPr>
            <a:r>
              <a:rPr lang="en-GB">
                <a:solidFill>
                  <a:srgbClr val="0B5394"/>
                </a:solidFill>
              </a:rPr>
              <a:t>Have conversations beforehand if you feel it would be beneficial for your child. </a:t>
            </a:r>
            <a:endParaRPr>
              <a:solidFill>
                <a:srgbClr val="0B5394"/>
              </a:solidFill>
            </a:endParaRPr>
          </a:p>
          <a:p>
            <a:pPr indent="-342900" lvl="0" marL="457200" rtl="0" algn="l">
              <a:spcBef>
                <a:spcPts val="0"/>
              </a:spcBef>
              <a:spcAft>
                <a:spcPts val="0"/>
              </a:spcAft>
              <a:buClr>
                <a:srgbClr val="0B5394"/>
              </a:buClr>
              <a:buSzPts val="1800"/>
              <a:buChar char="●"/>
            </a:pPr>
            <a:r>
              <a:rPr lang="en-GB">
                <a:solidFill>
                  <a:srgbClr val="0B5394"/>
                </a:solidFill>
              </a:rPr>
              <a:t>Be open and positive in conversations. Follow their lead. </a:t>
            </a:r>
            <a:endParaRPr>
              <a:solidFill>
                <a:srgbClr val="0B5394"/>
              </a:solidFill>
            </a:endParaRPr>
          </a:p>
          <a:p>
            <a:pPr indent="-342900" lvl="0" marL="457200" rtl="0" algn="l">
              <a:spcBef>
                <a:spcPts val="0"/>
              </a:spcBef>
              <a:spcAft>
                <a:spcPts val="0"/>
              </a:spcAft>
              <a:buClr>
                <a:srgbClr val="0B5394"/>
              </a:buClr>
              <a:buSzPts val="1800"/>
              <a:buChar char="●"/>
            </a:pPr>
            <a:r>
              <a:rPr lang="en-GB">
                <a:solidFill>
                  <a:srgbClr val="0B5394"/>
                </a:solidFill>
              </a:rPr>
              <a:t>Consider buying a book to read </a:t>
            </a:r>
            <a:r>
              <a:rPr lang="en-GB">
                <a:solidFill>
                  <a:srgbClr val="0B5394"/>
                </a:solidFill>
              </a:rPr>
              <a:t>together</a:t>
            </a:r>
            <a:r>
              <a:rPr lang="en-GB">
                <a:solidFill>
                  <a:srgbClr val="0B5394"/>
                </a:solidFill>
              </a:rPr>
              <a:t> and support discussions in an age-appropriate way. </a:t>
            </a:r>
            <a:endParaRPr>
              <a:solidFill>
                <a:srgbClr val="0B5394"/>
              </a:solidFill>
            </a:endParaRPr>
          </a:p>
        </p:txBody>
      </p:sp>
      <p:pic>
        <p:nvPicPr>
          <p:cNvPr id="285" name="Google Shape;285;p45"/>
          <p:cNvPicPr preferRelativeResize="0"/>
          <p:nvPr/>
        </p:nvPicPr>
        <p:blipFill rotWithShape="1">
          <a:blip r:embed="rId3">
            <a:alphaModFix/>
          </a:blip>
          <a:srcRect b="13172" l="0" r="0" t="0"/>
          <a:stretch/>
        </p:blipFill>
        <p:spPr>
          <a:xfrm>
            <a:off x="7032675" y="2906750"/>
            <a:ext cx="2292301" cy="1990426"/>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46"/>
          <p:cNvSpPr txBox="1"/>
          <p:nvPr>
            <p:ph type="title"/>
          </p:nvPr>
        </p:nvSpPr>
        <p:spPr>
          <a:xfrm>
            <a:off x="1114050" y="3295325"/>
            <a:ext cx="6915900" cy="10854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GB"/>
              <a:t>Questions</a:t>
            </a:r>
            <a:endParaRPr/>
          </a:p>
        </p:txBody>
      </p:sp>
      <p:pic>
        <p:nvPicPr>
          <p:cNvPr id="291" name="Google Shape;291;p46"/>
          <p:cNvPicPr preferRelativeResize="0"/>
          <p:nvPr/>
        </p:nvPicPr>
        <p:blipFill>
          <a:blip r:embed="rId3">
            <a:alphaModFix/>
          </a:blip>
          <a:stretch>
            <a:fillRect/>
          </a:stretch>
        </p:blipFill>
        <p:spPr>
          <a:xfrm>
            <a:off x="2704450" y="152400"/>
            <a:ext cx="3735105" cy="29905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