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Lst>
  <p:sldSz cy="5143500" cx="9144000"/>
  <p:notesSz cx="6858000" cy="9144000"/>
  <p:embeddedFontLst>
    <p:embeddedFont>
      <p:font typeface="Roboto"/>
      <p:regular r:id="rId8"/>
      <p:bold r:id="rId9"/>
      <p:italic r:id="rId10"/>
      <p:boldItalic r:id="rId11"/>
    </p:embeddedFont>
    <p:embeddedFont>
      <p:font typeface="Comfortaa"/>
      <p:regular r:id="rId12"/>
      <p:bold r:id="rId1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14" roundtripDataSignature="AMtx7mgzD4fnOGk3VCLEtovQaqywoTcG5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font" Target="fonts/Roboto-boldItalic.fntdata"/><Relationship Id="rId10" Type="http://schemas.openxmlformats.org/officeDocument/2006/relationships/font" Target="fonts/Roboto-italic.fntdata"/><Relationship Id="rId13" Type="http://schemas.openxmlformats.org/officeDocument/2006/relationships/font" Target="fonts/Comfortaa-bold.fntdata"/><Relationship Id="rId12" Type="http://schemas.openxmlformats.org/officeDocument/2006/relationships/font" Target="fonts/Comfortaa-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font" Target="fonts/Roboto-bold.fntdata"/><Relationship Id="rId14" Type="http://customschemas.google.com/relationships/presentationmetadata" Target="meta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font" Target="fonts/Roboto-regular.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4" name="Google Shape;74;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4"/>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4"/>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3" name="Shape 13"/>
        <p:cNvGrpSpPr/>
        <p:nvPr/>
      </p:nvGrpSpPr>
      <p:grpSpPr>
        <a:xfrm>
          <a:off x="0" y="0"/>
          <a:ext cx="0" cy="0"/>
          <a:chOff x="0" y="0"/>
          <a:chExt cx="0" cy="0"/>
        </a:xfrm>
      </p:grpSpPr>
      <p:sp>
        <p:nvSpPr>
          <p:cNvPr id="14" name="Google Shape;14;p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sp>
        <p:nvSpPr>
          <p:cNvPr id="16" name="Google Shape;16;p6"/>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7" name="Google Shape;17;p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8" name="Shape 18"/>
        <p:cNvGrpSpPr/>
        <p:nvPr/>
      </p:nvGrpSpPr>
      <p:grpSpPr>
        <a:xfrm>
          <a:off x="0" y="0"/>
          <a:ext cx="0" cy="0"/>
          <a:chOff x="0" y="0"/>
          <a:chExt cx="0" cy="0"/>
        </a:xfrm>
      </p:grpSpPr>
      <p:sp>
        <p:nvSpPr>
          <p:cNvPr id="19" name="Google Shape;19;p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0" name="Google Shape;20;p7"/>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21" name="Google Shape;21;p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2" name="Shape 22"/>
        <p:cNvGrpSpPr/>
        <p:nvPr/>
      </p:nvGrpSpPr>
      <p:grpSpPr>
        <a:xfrm>
          <a:off x="0" y="0"/>
          <a:ext cx="0" cy="0"/>
          <a:chOff x="0" y="0"/>
          <a:chExt cx="0" cy="0"/>
        </a:xfrm>
      </p:grpSpPr>
      <p:sp>
        <p:nvSpPr>
          <p:cNvPr id="23" name="Google Shape;23;p8"/>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4" name="Google Shape;24;p8"/>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5" name="Google Shape;25;p8"/>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6" name="Google Shape;26;p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7" name="Shape 27"/>
        <p:cNvGrpSpPr/>
        <p:nvPr/>
      </p:nvGrpSpPr>
      <p:grpSpPr>
        <a:xfrm>
          <a:off x="0" y="0"/>
          <a:ext cx="0" cy="0"/>
          <a:chOff x="0" y="0"/>
          <a:chExt cx="0" cy="0"/>
        </a:xfrm>
      </p:grpSpPr>
      <p:sp>
        <p:nvSpPr>
          <p:cNvPr id="28" name="Google Shape;28;p9"/>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9" name="Google Shape;29;p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0" name="Shape 30"/>
        <p:cNvGrpSpPr/>
        <p:nvPr/>
      </p:nvGrpSpPr>
      <p:grpSpPr>
        <a:xfrm>
          <a:off x="0" y="0"/>
          <a:ext cx="0" cy="0"/>
          <a:chOff x="0" y="0"/>
          <a:chExt cx="0" cy="0"/>
        </a:xfrm>
      </p:grpSpPr>
      <p:sp>
        <p:nvSpPr>
          <p:cNvPr id="31" name="Google Shape;31;p10"/>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2" name="Google Shape;32;p10"/>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3" name="Google Shape;33;p1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4" name="Shape 34"/>
        <p:cNvGrpSpPr/>
        <p:nvPr/>
      </p:nvGrpSpPr>
      <p:grpSpPr>
        <a:xfrm>
          <a:off x="0" y="0"/>
          <a:ext cx="0" cy="0"/>
          <a:chOff x="0" y="0"/>
          <a:chExt cx="0" cy="0"/>
        </a:xfrm>
      </p:grpSpPr>
      <p:sp>
        <p:nvSpPr>
          <p:cNvPr id="35" name="Google Shape;35;p11"/>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6" name="Google Shape;36;p1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7" name="Shape 37"/>
        <p:cNvGrpSpPr/>
        <p:nvPr/>
      </p:nvGrpSpPr>
      <p:grpSpPr>
        <a:xfrm>
          <a:off x="0" y="0"/>
          <a:ext cx="0" cy="0"/>
          <a:chOff x="0" y="0"/>
          <a:chExt cx="0" cy="0"/>
        </a:xfrm>
      </p:grpSpPr>
      <p:sp>
        <p:nvSpPr>
          <p:cNvPr id="38" name="Google Shape;38;p12"/>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 name="Google Shape;39;p12"/>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40" name="Google Shape;40;p12"/>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1" name="Google Shape;41;p12"/>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2" name="Google Shape;42;p1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3" name="Shape 43"/>
        <p:cNvGrpSpPr/>
        <p:nvPr/>
      </p:nvGrpSpPr>
      <p:grpSpPr>
        <a:xfrm>
          <a:off x="0" y="0"/>
          <a:ext cx="0" cy="0"/>
          <a:chOff x="0" y="0"/>
          <a:chExt cx="0" cy="0"/>
        </a:xfrm>
      </p:grpSpPr>
      <p:sp>
        <p:nvSpPr>
          <p:cNvPr id="44" name="Google Shape;44;p13"/>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45" name="Google Shape;45;p1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6" name="Shape 46"/>
        <p:cNvGrpSpPr/>
        <p:nvPr/>
      </p:nvGrpSpPr>
      <p:grpSpPr>
        <a:xfrm>
          <a:off x="0" y="0"/>
          <a:ext cx="0" cy="0"/>
          <a:chOff x="0" y="0"/>
          <a:chExt cx="0" cy="0"/>
        </a:xfrm>
      </p:grpSpPr>
      <p:sp>
        <p:nvSpPr>
          <p:cNvPr id="47" name="Google Shape;47;p14"/>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8" name="Google Shape;48;p14"/>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49" name="Google Shape;49;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
          <p:cNvSpPr/>
          <p:nvPr/>
        </p:nvSpPr>
        <p:spPr>
          <a:xfrm>
            <a:off x="168100" y="145675"/>
            <a:ext cx="8763000" cy="4896900"/>
          </a:xfrm>
          <a:prstGeom prst="roundRect">
            <a:avLst>
              <a:gd fmla="val 16667" name="adj"/>
            </a:avLst>
          </a:prstGeom>
          <a:solidFill>
            <a:srgbClr val="EEEEEE"/>
          </a:solidFill>
          <a:ln cap="flat" cmpd="sng" w="762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 name="Google Shape;55;p1"/>
          <p:cNvSpPr/>
          <p:nvPr/>
        </p:nvSpPr>
        <p:spPr>
          <a:xfrm>
            <a:off x="119794" y="206882"/>
            <a:ext cx="8629200" cy="4774500"/>
          </a:xfrm>
          <a:prstGeom prst="roundRect">
            <a:avLst>
              <a:gd fmla="val 16667" name="adj"/>
            </a:avLst>
          </a:prstGeom>
          <a:solidFill>
            <a:schemeClr val="lt1"/>
          </a:solidFill>
          <a:ln cap="flat" cmpd="sng" w="76200">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 name="Google Shape;56;p1"/>
          <p:cNvSpPr/>
          <p:nvPr/>
        </p:nvSpPr>
        <p:spPr>
          <a:xfrm>
            <a:off x="806700" y="358600"/>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500"/>
              <a:buFont typeface="Arial"/>
              <a:buNone/>
            </a:pPr>
            <a:r>
              <a:rPr b="1" i="0" lang="en-GB" sz="1300" u="none" cap="none" strike="noStrike">
                <a:solidFill>
                  <a:srgbClr val="FFFFFF"/>
                </a:solidFill>
                <a:latin typeface="Trebuchet MS"/>
                <a:ea typeface="Trebuchet MS"/>
                <a:cs typeface="Trebuchet MS"/>
                <a:sym typeface="Trebuchet MS"/>
              </a:rPr>
              <a:t>Communication and Language</a:t>
            </a:r>
            <a:endParaRPr b="1" i="0" sz="1300" u="none" cap="none" strike="noStrike">
              <a:solidFill>
                <a:srgbClr val="FFFFFF"/>
              </a:solidFill>
              <a:latin typeface="Trebuchet MS"/>
              <a:ea typeface="Trebuchet MS"/>
              <a:cs typeface="Trebuchet MS"/>
              <a:sym typeface="Trebuchet MS"/>
            </a:endParaRPr>
          </a:p>
        </p:txBody>
      </p:sp>
      <p:sp>
        <p:nvSpPr>
          <p:cNvPr id="57" name="Google Shape;57;p1"/>
          <p:cNvSpPr/>
          <p:nvPr/>
        </p:nvSpPr>
        <p:spPr>
          <a:xfrm>
            <a:off x="762000" y="886700"/>
            <a:ext cx="1905000" cy="15183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107722" rtl="0" algn="just">
              <a:lnSpc>
                <a:spcPct val="101261"/>
              </a:lnSpc>
              <a:spcBef>
                <a:spcPts val="64"/>
              </a:spcBef>
              <a:spcAft>
                <a:spcPts val="0"/>
              </a:spcAft>
              <a:buClr>
                <a:schemeClr val="dk1"/>
              </a:buClr>
              <a:buSzPts val="1100"/>
              <a:buFont typeface="Arial"/>
              <a:buNone/>
            </a:pPr>
            <a:r>
              <a:rPr b="0" i="0" lang="en-GB" sz="900" u="none" cap="none" strike="noStrike">
                <a:solidFill>
                  <a:schemeClr val="lt1"/>
                </a:solidFill>
                <a:latin typeface="Trebuchet MS"/>
                <a:ea typeface="Trebuchet MS"/>
                <a:cs typeface="Trebuchet MS"/>
                <a:sym typeface="Trebuchet MS"/>
              </a:rPr>
              <a:t>We are focussing on using full sentences when communicating with peers and adults and </a:t>
            </a:r>
            <a:r>
              <a:rPr lang="en-GB" sz="900">
                <a:solidFill>
                  <a:schemeClr val="lt1"/>
                </a:solidFill>
                <a:latin typeface="Trebuchet MS"/>
                <a:ea typeface="Trebuchet MS"/>
                <a:cs typeface="Trebuchet MS"/>
                <a:sym typeface="Trebuchet MS"/>
              </a:rPr>
              <a:t>beginning </a:t>
            </a:r>
            <a:r>
              <a:rPr b="0" i="0" lang="en-GB" sz="900" u="none" cap="none" strike="noStrike">
                <a:solidFill>
                  <a:schemeClr val="lt1"/>
                </a:solidFill>
                <a:latin typeface="Trebuchet MS"/>
                <a:ea typeface="Trebuchet MS"/>
                <a:cs typeface="Trebuchet MS"/>
                <a:sym typeface="Trebuchet MS"/>
              </a:rPr>
              <a:t>to use key words and phrases in our imaginative play. </a:t>
            </a:r>
            <a:endParaRPr b="0" i="0" sz="900" u="none" cap="none" strike="noStrike">
              <a:solidFill>
                <a:schemeClr val="lt1"/>
              </a:solidFill>
              <a:latin typeface="Trebuchet MS"/>
              <a:ea typeface="Trebuchet MS"/>
              <a:cs typeface="Trebuchet MS"/>
              <a:sym typeface="Trebuchet MS"/>
            </a:endParaRPr>
          </a:p>
        </p:txBody>
      </p:sp>
      <p:sp>
        <p:nvSpPr>
          <p:cNvPr id="58" name="Google Shape;58;p1"/>
          <p:cNvSpPr/>
          <p:nvPr/>
        </p:nvSpPr>
        <p:spPr>
          <a:xfrm>
            <a:off x="3008650" y="35187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300" u="none" cap="none" strike="noStrike">
                <a:solidFill>
                  <a:srgbClr val="FFFFFF"/>
                </a:solidFill>
                <a:latin typeface="Trebuchet MS"/>
                <a:ea typeface="Trebuchet MS"/>
                <a:cs typeface="Trebuchet MS"/>
                <a:sym typeface="Trebuchet MS"/>
              </a:rPr>
              <a:t>Physical Development</a:t>
            </a:r>
            <a:endParaRPr b="0" i="0" sz="1200" u="none" cap="none" strike="noStrike">
              <a:solidFill>
                <a:srgbClr val="000000"/>
              </a:solidFill>
              <a:latin typeface="Trebuchet MS"/>
              <a:ea typeface="Trebuchet MS"/>
              <a:cs typeface="Trebuchet MS"/>
              <a:sym typeface="Trebuchet MS"/>
            </a:endParaRPr>
          </a:p>
        </p:txBody>
      </p:sp>
      <p:sp>
        <p:nvSpPr>
          <p:cNvPr id="59" name="Google Shape;59;p1"/>
          <p:cNvSpPr/>
          <p:nvPr/>
        </p:nvSpPr>
        <p:spPr>
          <a:xfrm>
            <a:off x="5210600" y="404200"/>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0" i="0" lang="en-GB" sz="1200" u="none" cap="none" strike="noStrike">
                <a:solidFill>
                  <a:schemeClr val="lt1"/>
                </a:solidFill>
                <a:latin typeface="Trebuchet MS"/>
                <a:ea typeface="Trebuchet MS"/>
                <a:cs typeface="Trebuchet MS"/>
                <a:sym typeface="Trebuchet MS"/>
              </a:rPr>
              <a:t>Personal, Social and Emotional Development</a:t>
            </a:r>
            <a:endParaRPr b="0" i="0" sz="1200" u="none" cap="none" strike="noStrike">
              <a:solidFill>
                <a:schemeClr val="lt1"/>
              </a:solidFill>
              <a:latin typeface="Trebuchet MS"/>
              <a:ea typeface="Trebuchet MS"/>
              <a:cs typeface="Trebuchet MS"/>
              <a:sym typeface="Trebuchet MS"/>
            </a:endParaRPr>
          </a:p>
        </p:txBody>
      </p:sp>
      <p:sp>
        <p:nvSpPr>
          <p:cNvPr id="60" name="Google Shape;60;p1"/>
          <p:cNvSpPr/>
          <p:nvPr/>
        </p:nvSpPr>
        <p:spPr>
          <a:xfrm>
            <a:off x="2877375" y="959200"/>
            <a:ext cx="2088300" cy="15183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00000"/>
              </a:lnSpc>
              <a:spcBef>
                <a:spcPts val="0"/>
              </a:spcBef>
              <a:spcAft>
                <a:spcPts val="0"/>
              </a:spcAft>
              <a:buClr>
                <a:schemeClr val="dk1"/>
              </a:buClr>
              <a:buSzPts val="1100"/>
              <a:buFont typeface="Arial"/>
              <a:buNone/>
            </a:pPr>
            <a:r>
              <a:rPr b="0" i="0" lang="en-GB" sz="850" u="none" cap="none" strike="noStrike">
                <a:solidFill>
                  <a:schemeClr val="lt1"/>
                </a:solidFill>
                <a:latin typeface="Trebuchet MS"/>
                <a:ea typeface="Trebuchet MS"/>
                <a:cs typeface="Trebuchet MS"/>
                <a:sym typeface="Trebuchet MS"/>
              </a:rPr>
              <a:t>We are learning to negotiate space and obstacles safely, with consideration for ourselves and others. We are also learning to balance and climb on our trim trail safely.</a:t>
            </a:r>
            <a:r>
              <a:rPr lang="en-GB" sz="850">
                <a:solidFill>
                  <a:schemeClr val="lt1"/>
                </a:solidFill>
                <a:latin typeface="Trebuchet MS"/>
                <a:ea typeface="Trebuchet MS"/>
                <a:cs typeface="Trebuchet MS"/>
                <a:sym typeface="Trebuchet MS"/>
              </a:rPr>
              <a:t> </a:t>
            </a:r>
            <a:r>
              <a:rPr b="0" i="0" lang="en-GB" sz="850" u="none" cap="none" strike="noStrike">
                <a:solidFill>
                  <a:schemeClr val="lt1"/>
                </a:solidFill>
                <a:latin typeface="Trebuchet MS"/>
                <a:ea typeface="Trebuchet MS"/>
                <a:cs typeface="Trebuchet MS"/>
                <a:sym typeface="Trebuchet MS"/>
              </a:rPr>
              <a:t>We will also be working on our fine motor skills to support us to hold our pencils correctly in our writing and drawing. </a:t>
            </a:r>
            <a:endParaRPr b="0" i="0" sz="850" u="none" cap="none" strike="noStrike">
              <a:solidFill>
                <a:schemeClr val="lt1"/>
              </a:solidFill>
              <a:latin typeface="Trebuchet MS"/>
              <a:ea typeface="Trebuchet MS"/>
              <a:cs typeface="Trebuchet MS"/>
              <a:sym typeface="Trebuchet MS"/>
            </a:endParaRPr>
          </a:p>
          <a:p>
            <a:pPr indent="0" lvl="0" marL="0" marR="0" rtl="0" algn="l">
              <a:lnSpc>
                <a:spcPct val="100000"/>
              </a:lnSpc>
              <a:spcBef>
                <a:spcPts val="1200"/>
              </a:spcBef>
              <a:spcAft>
                <a:spcPts val="1200"/>
              </a:spcAft>
              <a:buClr>
                <a:srgbClr val="000000"/>
              </a:buClr>
              <a:buSzPts val="550"/>
              <a:buFont typeface="Arial"/>
              <a:buNone/>
            </a:pPr>
            <a:r>
              <a:t/>
            </a:r>
            <a:endParaRPr b="0" i="0" sz="550" u="none" cap="none" strike="noStrike">
              <a:solidFill>
                <a:schemeClr val="lt1"/>
              </a:solidFill>
              <a:latin typeface="Roboto"/>
              <a:ea typeface="Roboto"/>
              <a:cs typeface="Roboto"/>
              <a:sym typeface="Roboto"/>
            </a:endParaRPr>
          </a:p>
        </p:txBody>
      </p:sp>
      <p:sp>
        <p:nvSpPr>
          <p:cNvPr id="61" name="Google Shape;61;p1"/>
          <p:cNvSpPr/>
          <p:nvPr/>
        </p:nvSpPr>
        <p:spPr>
          <a:xfrm>
            <a:off x="762000" y="3236225"/>
            <a:ext cx="1949700" cy="1518300"/>
          </a:xfrm>
          <a:prstGeom prst="roundRect">
            <a:avLst>
              <a:gd fmla="val 16667" name="adj"/>
            </a:avLst>
          </a:prstGeom>
          <a:solidFill>
            <a:srgbClr val="1C4587"/>
          </a:solidFill>
          <a:ln cap="flat" cmpd="sng" w="38100">
            <a:solidFill>
              <a:srgbClr val="FFFFFF"/>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00000"/>
              </a:lnSpc>
              <a:spcBef>
                <a:spcPts val="1000"/>
              </a:spcBef>
              <a:spcAft>
                <a:spcPts val="0"/>
              </a:spcAft>
              <a:buClr>
                <a:schemeClr val="dk1"/>
              </a:buClr>
              <a:buSzPts val="1100"/>
              <a:buFont typeface="Arial"/>
              <a:buNone/>
            </a:pPr>
            <a:r>
              <a:rPr b="0" i="0" lang="en-GB" sz="800" u="none" cap="none" strike="noStrike">
                <a:solidFill>
                  <a:schemeClr val="lt1"/>
                </a:solidFill>
                <a:latin typeface="Trebuchet MS"/>
                <a:ea typeface="Trebuchet MS"/>
                <a:cs typeface="Trebuchet MS"/>
                <a:sym typeface="Trebuchet MS"/>
              </a:rPr>
              <a:t>We are working on listening attentively and respond to what we hear with relevant questions. We are learning to offer explanations for why things might happen, making use of recently introduced vocabulary from stories. We</a:t>
            </a:r>
            <a:r>
              <a:rPr lang="en-GB" sz="800">
                <a:solidFill>
                  <a:schemeClr val="lt1"/>
                </a:solidFill>
                <a:latin typeface="Trebuchet MS"/>
                <a:ea typeface="Trebuchet MS"/>
                <a:cs typeface="Trebuchet MS"/>
                <a:sym typeface="Trebuchet MS"/>
              </a:rPr>
              <a:t> will start our Read, Write Inc </a:t>
            </a:r>
            <a:r>
              <a:rPr lang="en-GB" sz="800">
                <a:solidFill>
                  <a:schemeClr val="lt1"/>
                </a:solidFill>
                <a:latin typeface="Trebuchet MS"/>
                <a:ea typeface="Trebuchet MS"/>
                <a:cs typeface="Trebuchet MS"/>
                <a:sym typeface="Trebuchet MS"/>
              </a:rPr>
              <a:t>phonic</a:t>
            </a:r>
            <a:r>
              <a:rPr lang="en-GB" sz="800">
                <a:solidFill>
                  <a:schemeClr val="lt1"/>
                </a:solidFill>
                <a:latin typeface="Trebuchet MS"/>
                <a:ea typeface="Trebuchet MS"/>
                <a:cs typeface="Trebuchet MS"/>
                <a:sym typeface="Trebuchet MS"/>
              </a:rPr>
              <a:t> programme. </a:t>
            </a:r>
            <a:endParaRPr b="0" i="0" sz="800" u="none" cap="none" strike="noStrike">
              <a:solidFill>
                <a:schemeClr val="lt1"/>
              </a:solidFill>
              <a:latin typeface="Trebuchet MS"/>
              <a:ea typeface="Trebuchet MS"/>
              <a:cs typeface="Trebuchet MS"/>
              <a:sym typeface="Trebuchet MS"/>
            </a:endParaRPr>
          </a:p>
        </p:txBody>
      </p:sp>
      <p:sp>
        <p:nvSpPr>
          <p:cNvPr id="62" name="Google Shape;62;p1"/>
          <p:cNvSpPr/>
          <p:nvPr/>
        </p:nvSpPr>
        <p:spPr>
          <a:xfrm>
            <a:off x="3009700" y="265912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500" u="none" cap="none" strike="noStrike">
                <a:solidFill>
                  <a:srgbClr val="FFFFFF"/>
                </a:solidFill>
                <a:latin typeface="Trebuchet MS"/>
                <a:ea typeface="Trebuchet MS"/>
                <a:cs typeface="Trebuchet MS"/>
                <a:sym typeface="Trebuchet MS"/>
              </a:rPr>
              <a:t>Mathematics</a:t>
            </a:r>
            <a:endParaRPr b="0" i="0" sz="1400" u="none" cap="none" strike="noStrike">
              <a:solidFill>
                <a:srgbClr val="000000"/>
              </a:solidFill>
              <a:latin typeface="Trebuchet MS"/>
              <a:ea typeface="Trebuchet MS"/>
              <a:cs typeface="Trebuchet MS"/>
              <a:sym typeface="Trebuchet MS"/>
            </a:endParaRPr>
          </a:p>
        </p:txBody>
      </p:sp>
      <p:sp>
        <p:nvSpPr>
          <p:cNvPr id="63" name="Google Shape;63;p1"/>
          <p:cNvSpPr/>
          <p:nvPr/>
        </p:nvSpPr>
        <p:spPr>
          <a:xfrm>
            <a:off x="806700" y="2667500"/>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0" i="0" lang="en-GB" sz="1400" u="none" cap="none" strike="noStrike">
                <a:solidFill>
                  <a:schemeClr val="lt1"/>
                </a:solidFill>
                <a:latin typeface="Trebuchet MS"/>
                <a:ea typeface="Trebuchet MS"/>
                <a:cs typeface="Trebuchet MS"/>
                <a:sym typeface="Trebuchet MS"/>
              </a:rPr>
              <a:t>Literacy</a:t>
            </a:r>
            <a:endParaRPr b="0" i="0" sz="1400" u="none" cap="none" strike="noStrike">
              <a:solidFill>
                <a:schemeClr val="lt1"/>
              </a:solidFill>
              <a:latin typeface="Trebuchet MS"/>
              <a:ea typeface="Trebuchet MS"/>
              <a:cs typeface="Trebuchet MS"/>
              <a:sym typeface="Trebuchet MS"/>
            </a:endParaRPr>
          </a:p>
        </p:txBody>
      </p:sp>
      <p:sp>
        <p:nvSpPr>
          <p:cNvPr id="64" name="Google Shape;64;p1"/>
          <p:cNvSpPr/>
          <p:nvPr/>
        </p:nvSpPr>
        <p:spPr>
          <a:xfrm>
            <a:off x="5165900" y="951650"/>
            <a:ext cx="1949700" cy="15183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00000"/>
              </a:lnSpc>
              <a:spcBef>
                <a:spcPts val="0"/>
              </a:spcBef>
              <a:spcAft>
                <a:spcPts val="0"/>
              </a:spcAft>
              <a:buClr>
                <a:schemeClr val="dk1"/>
              </a:buClr>
              <a:buSzPts val="1100"/>
              <a:buFont typeface="Arial"/>
              <a:buNone/>
            </a:pPr>
            <a:r>
              <a:rPr b="0" i="0" lang="en-GB" sz="900" u="none" cap="none" strike="noStrike">
                <a:solidFill>
                  <a:schemeClr val="lt1"/>
                </a:solidFill>
                <a:latin typeface="Trebuchet MS"/>
                <a:ea typeface="Trebuchet MS"/>
                <a:cs typeface="Trebuchet MS"/>
                <a:sym typeface="Trebuchet MS"/>
              </a:rPr>
              <a:t>We are working on learning and playing cooperatively and take turns with others. We are learning to form positive attachments to adults and friendships with peers.</a:t>
            </a:r>
            <a:endParaRPr b="0" i="0" sz="900" u="none" cap="none" strike="noStrike">
              <a:solidFill>
                <a:schemeClr val="lt1"/>
              </a:solidFill>
              <a:latin typeface="Trebuchet MS"/>
              <a:ea typeface="Trebuchet MS"/>
              <a:cs typeface="Trebuchet MS"/>
              <a:sym typeface="Trebuchet MS"/>
            </a:endParaRPr>
          </a:p>
          <a:p>
            <a:pPr indent="0" lvl="0" marL="0" marR="0" rtl="0" algn="l">
              <a:lnSpc>
                <a:spcPct val="100000"/>
              </a:lnSpc>
              <a:spcBef>
                <a:spcPts val="0"/>
              </a:spcBef>
              <a:spcAft>
                <a:spcPts val="0"/>
              </a:spcAft>
              <a:buClr>
                <a:schemeClr val="dk1"/>
              </a:buClr>
              <a:buSzPts val="1100"/>
              <a:buFont typeface="Arial"/>
              <a:buNone/>
            </a:pPr>
            <a:r>
              <a:t/>
            </a:r>
            <a:endParaRPr b="0" i="0" sz="1000" u="none" cap="none" strike="noStrike">
              <a:solidFill>
                <a:srgbClr val="000000"/>
              </a:solidFill>
              <a:latin typeface="Trebuchet MS"/>
              <a:ea typeface="Trebuchet MS"/>
              <a:cs typeface="Trebuchet MS"/>
              <a:sym typeface="Trebuchet MS"/>
            </a:endParaRPr>
          </a:p>
        </p:txBody>
      </p:sp>
      <p:sp>
        <p:nvSpPr>
          <p:cNvPr id="65" name="Google Shape;65;p1"/>
          <p:cNvSpPr/>
          <p:nvPr/>
        </p:nvSpPr>
        <p:spPr>
          <a:xfrm>
            <a:off x="5078588" y="2644013"/>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1" i="0" lang="en-GB" sz="1400" u="none" cap="none" strike="noStrike">
                <a:solidFill>
                  <a:schemeClr val="lt1"/>
                </a:solidFill>
                <a:latin typeface="Trebuchet MS"/>
                <a:ea typeface="Trebuchet MS"/>
                <a:cs typeface="Trebuchet MS"/>
                <a:sym typeface="Trebuchet MS"/>
              </a:rPr>
              <a:t>Understanding the world </a:t>
            </a:r>
            <a:endParaRPr b="0" i="0" sz="1000" u="none" cap="none" strike="noStrike">
              <a:solidFill>
                <a:srgbClr val="000000"/>
              </a:solidFill>
              <a:latin typeface="Trebuchet MS"/>
              <a:ea typeface="Trebuchet MS"/>
              <a:cs typeface="Trebuchet MS"/>
              <a:sym typeface="Trebuchet MS"/>
            </a:endParaRPr>
          </a:p>
        </p:txBody>
      </p:sp>
      <p:sp>
        <p:nvSpPr>
          <p:cNvPr id="66" name="Google Shape;66;p1"/>
          <p:cNvSpPr/>
          <p:nvPr/>
        </p:nvSpPr>
        <p:spPr>
          <a:xfrm>
            <a:off x="5078600" y="3236225"/>
            <a:ext cx="1949700" cy="15183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00000"/>
              </a:lnSpc>
              <a:spcBef>
                <a:spcPts val="0"/>
              </a:spcBef>
              <a:spcAft>
                <a:spcPts val="0"/>
              </a:spcAft>
              <a:buClr>
                <a:schemeClr val="dk1"/>
              </a:buClr>
              <a:buSzPts val="1100"/>
              <a:buFont typeface="Arial"/>
              <a:buNone/>
            </a:pPr>
            <a:r>
              <a:rPr b="0" i="0" lang="en-GB" sz="900" u="none" cap="none" strike="noStrike">
                <a:solidFill>
                  <a:schemeClr val="lt1"/>
                </a:solidFill>
                <a:latin typeface="Trebuchet MS"/>
                <a:ea typeface="Trebuchet MS"/>
                <a:cs typeface="Trebuchet MS"/>
                <a:sym typeface="Trebuchet MS"/>
              </a:rPr>
              <a:t>This term, we will be exploring our environment, talking about animals and places that are familiar to us. We will be working on understanding events in the past and events that are in the future. </a:t>
            </a:r>
            <a:endParaRPr b="0" i="0" sz="900" u="none" cap="none" strike="noStrike">
              <a:solidFill>
                <a:schemeClr val="lt1"/>
              </a:solidFill>
              <a:latin typeface="Trebuchet MS"/>
              <a:ea typeface="Trebuchet MS"/>
              <a:cs typeface="Trebuchet MS"/>
              <a:sym typeface="Trebuchet MS"/>
            </a:endParaRPr>
          </a:p>
        </p:txBody>
      </p:sp>
      <p:sp>
        <p:nvSpPr>
          <p:cNvPr id="67" name="Google Shape;67;p1"/>
          <p:cNvSpPr/>
          <p:nvPr/>
        </p:nvSpPr>
        <p:spPr>
          <a:xfrm>
            <a:off x="2965000" y="3236225"/>
            <a:ext cx="1949700" cy="15183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00000"/>
              </a:lnSpc>
              <a:spcBef>
                <a:spcPts val="0"/>
              </a:spcBef>
              <a:spcAft>
                <a:spcPts val="0"/>
              </a:spcAft>
              <a:buClr>
                <a:srgbClr val="000000"/>
              </a:buClr>
              <a:buSzPts val="1100"/>
              <a:buFont typeface="Arial"/>
              <a:buNone/>
            </a:pPr>
            <a:r>
              <a:rPr b="0" i="0" lang="en-GB" sz="900" u="none" cap="none" strike="noStrike">
                <a:solidFill>
                  <a:schemeClr val="lt1"/>
                </a:solidFill>
                <a:latin typeface="Trebuchet MS"/>
                <a:ea typeface="Trebuchet MS"/>
                <a:cs typeface="Trebuchet MS"/>
                <a:sym typeface="Trebuchet MS"/>
              </a:rPr>
              <a:t>In Maths this term we are focusing on numbers to 5, ordering and discussing one more with the help of the Numberblocks.</a:t>
            </a:r>
            <a:endParaRPr b="0" i="0" sz="900" u="none" cap="none" strike="noStrike">
              <a:solidFill>
                <a:schemeClr val="lt1"/>
              </a:solidFill>
              <a:latin typeface="Trebuchet MS"/>
              <a:ea typeface="Trebuchet MS"/>
              <a:cs typeface="Trebuchet MS"/>
              <a:sym typeface="Trebuchet MS"/>
            </a:endParaRPr>
          </a:p>
        </p:txBody>
      </p:sp>
      <p:sp>
        <p:nvSpPr>
          <p:cNvPr id="68" name="Google Shape;68;p1"/>
          <p:cNvSpPr/>
          <p:nvPr/>
        </p:nvSpPr>
        <p:spPr>
          <a:xfrm>
            <a:off x="7315825" y="1932925"/>
            <a:ext cx="1335900" cy="3765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300"/>
              <a:buFont typeface="Arial"/>
              <a:buNone/>
            </a:pPr>
            <a:r>
              <a:t/>
            </a:r>
            <a:endParaRPr b="1" i="0" sz="1300" u="none" cap="none" strike="noStrike">
              <a:solidFill>
                <a:srgbClr val="FFFFFF"/>
              </a:solidFill>
              <a:latin typeface="Comfortaa"/>
              <a:ea typeface="Comfortaa"/>
              <a:cs typeface="Comfortaa"/>
              <a:sym typeface="Comfortaa"/>
            </a:endParaRPr>
          </a:p>
          <a:p>
            <a:pPr indent="0" lvl="0" marL="0" marR="0" rtl="0" algn="ctr">
              <a:lnSpc>
                <a:spcPct val="100000"/>
              </a:lnSpc>
              <a:spcBef>
                <a:spcPts val="0"/>
              </a:spcBef>
              <a:spcAft>
                <a:spcPts val="0"/>
              </a:spcAft>
              <a:buClr>
                <a:srgbClr val="000000"/>
              </a:buClr>
              <a:buSzPts val="1100"/>
              <a:buFont typeface="Arial"/>
              <a:buNone/>
            </a:pPr>
            <a:r>
              <a:rPr b="1" i="0" lang="en-GB" sz="1300" u="none" cap="none" strike="noStrike">
                <a:solidFill>
                  <a:srgbClr val="FFFFFF"/>
                </a:solidFill>
                <a:latin typeface="Trebuchet MS"/>
                <a:ea typeface="Trebuchet MS"/>
                <a:cs typeface="Trebuchet MS"/>
                <a:sym typeface="Trebuchet MS"/>
              </a:rPr>
              <a:t>EYFS</a:t>
            </a:r>
            <a:endParaRPr b="0" i="0" sz="1200" u="none" cap="none" strike="noStrike">
              <a:solidFill>
                <a:srgbClr val="000000"/>
              </a:solidFill>
              <a:latin typeface="Trebuchet MS"/>
              <a:ea typeface="Trebuchet MS"/>
              <a:cs typeface="Trebuchet MS"/>
              <a:sym typeface="Trebuchet MS"/>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 name="Google Shape;69;p1"/>
          <p:cNvSpPr/>
          <p:nvPr/>
        </p:nvSpPr>
        <p:spPr>
          <a:xfrm>
            <a:off x="7315825" y="2513725"/>
            <a:ext cx="1335900" cy="11004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300" u="none" cap="none" strike="noStrike">
                <a:solidFill>
                  <a:srgbClr val="FFFFFF"/>
                </a:solidFill>
                <a:latin typeface="Trebuchet MS"/>
                <a:ea typeface="Trebuchet MS"/>
                <a:cs typeface="Trebuchet MS"/>
                <a:sym typeface="Trebuchet MS"/>
              </a:rPr>
              <a:t>Autumn 1 </a:t>
            </a:r>
            <a:endParaRPr b="1" i="0" sz="1300" u="none" cap="none" strike="noStrike">
              <a:solidFill>
                <a:srgbClr val="FFFFFF"/>
              </a:solidFill>
              <a:latin typeface="Trebuchet MS"/>
              <a:ea typeface="Trebuchet MS"/>
              <a:cs typeface="Trebuchet MS"/>
              <a:sym typeface="Trebuchet MS"/>
            </a:endParaRPr>
          </a:p>
          <a:p>
            <a:pPr indent="0" lvl="0" marL="0" marR="0" rtl="0" algn="ctr">
              <a:lnSpc>
                <a:spcPct val="100000"/>
              </a:lnSpc>
              <a:spcBef>
                <a:spcPts val="0"/>
              </a:spcBef>
              <a:spcAft>
                <a:spcPts val="0"/>
              </a:spcAft>
              <a:buClr>
                <a:srgbClr val="000000"/>
              </a:buClr>
              <a:buSzPts val="1100"/>
              <a:buFont typeface="Arial"/>
              <a:buNone/>
            </a:pPr>
            <a:r>
              <a:rPr b="1" i="0" lang="en-GB" sz="1300" u="none" cap="none" strike="noStrike">
                <a:solidFill>
                  <a:srgbClr val="FFFFFF"/>
                </a:solidFill>
                <a:latin typeface="Trebuchet MS"/>
                <a:ea typeface="Trebuchet MS"/>
                <a:cs typeface="Trebuchet MS"/>
                <a:sym typeface="Trebuchet MS"/>
              </a:rPr>
              <a:t>2024/2025</a:t>
            </a:r>
            <a:endParaRPr b="1" i="0" sz="1300" u="none" cap="none" strike="noStrike">
              <a:solidFill>
                <a:srgbClr val="FFFFFF"/>
              </a:solidFill>
              <a:latin typeface="Trebuchet MS"/>
              <a:ea typeface="Trebuchet MS"/>
              <a:cs typeface="Trebuchet MS"/>
              <a:sym typeface="Trebuchet MS"/>
            </a:endParaRPr>
          </a:p>
        </p:txBody>
      </p:sp>
      <p:sp>
        <p:nvSpPr>
          <p:cNvPr id="70" name="Google Shape;70;p1"/>
          <p:cNvSpPr txBox="1"/>
          <p:nvPr/>
        </p:nvSpPr>
        <p:spPr>
          <a:xfrm>
            <a:off x="8828116" y="5877098"/>
            <a:ext cx="184731"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descr="Sudbourne Primary School (Fees &amp; Reviews) England, Lambeth, London, United  Kingdom, Hayter Road" id="71" name="Google Shape;71;p1"/>
          <p:cNvPicPr preferRelativeResize="0"/>
          <p:nvPr/>
        </p:nvPicPr>
        <p:blipFill rotWithShape="1">
          <a:blip r:embed="rId3">
            <a:alphaModFix/>
          </a:blip>
          <a:srcRect b="0" l="0" r="0" t="0"/>
          <a:stretch/>
        </p:blipFill>
        <p:spPr>
          <a:xfrm>
            <a:off x="7349838" y="691625"/>
            <a:ext cx="1267875" cy="11004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2"/>
          <p:cNvSpPr/>
          <p:nvPr/>
        </p:nvSpPr>
        <p:spPr>
          <a:xfrm>
            <a:off x="168100" y="145675"/>
            <a:ext cx="8807700" cy="4896900"/>
          </a:xfrm>
          <a:prstGeom prst="roundRect">
            <a:avLst>
              <a:gd fmla="val 16667" name="adj"/>
            </a:avLst>
          </a:prstGeom>
          <a:solidFill>
            <a:srgbClr val="EEEEEE"/>
          </a:solidFill>
          <a:ln cap="flat" cmpd="sng" w="762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 name="Google Shape;77;p2"/>
          <p:cNvSpPr/>
          <p:nvPr/>
        </p:nvSpPr>
        <p:spPr>
          <a:xfrm>
            <a:off x="235300" y="212725"/>
            <a:ext cx="8673300" cy="4762800"/>
          </a:xfrm>
          <a:prstGeom prst="roundRect">
            <a:avLst>
              <a:gd fmla="val 16667" name="adj"/>
            </a:avLst>
          </a:prstGeom>
          <a:solidFill>
            <a:schemeClr val="lt1"/>
          </a:solidFill>
          <a:ln cap="flat" cmpd="sng" w="76200">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 name="Google Shape;78;p2"/>
          <p:cNvSpPr/>
          <p:nvPr/>
        </p:nvSpPr>
        <p:spPr>
          <a:xfrm>
            <a:off x="806700" y="358600"/>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GB" sz="1300" u="none" cap="none" strike="noStrike">
                <a:solidFill>
                  <a:srgbClr val="FFFFFF"/>
                </a:solidFill>
                <a:latin typeface="Trebuchet MS"/>
                <a:ea typeface="Trebuchet MS"/>
                <a:cs typeface="Trebuchet MS"/>
                <a:sym typeface="Trebuchet MS"/>
              </a:rPr>
              <a:t>Expressive Arts and Design</a:t>
            </a:r>
            <a:endParaRPr b="0" i="0" sz="1200" u="none" cap="none" strike="noStrike">
              <a:solidFill>
                <a:srgbClr val="000000"/>
              </a:solidFill>
              <a:latin typeface="Trebuchet MS"/>
              <a:ea typeface="Trebuchet MS"/>
              <a:cs typeface="Trebuchet MS"/>
              <a:sym typeface="Trebuchet MS"/>
            </a:endParaRPr>
          </a:p>
        </p:txBody>
      </p:sp>
      <p:sp>
        <p:nvSpPr>
          <p:cNvPr id="79" name="Google Shape;79;p2"/>
          <p:cNvSpPr/>
          <p:nvPr/>
        </p:nvSpPr>
        <p:spPr>
          <a:xfrm>
            <a:off x="762000" y="966750"/>
            <a:ext cx="1949700" cy="15183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90000"/>
              </a:lnSpc>
              <a:spcBef>
                <a:spcPts val="0"/>
              </a:spcBef>
              <a:spcAft>
                <a:spcPts val="0"/>
              </a:spcAft>
              <a:buClr>
                <a:schemeClr val="dk1"/>
              </a:buClr>
              <a:buSzPts val="1100"/>
              <a:buFont typeface="Arial"/>
              <a:buNone/>
            </a:pPr>
            <a:r>
              <a:rPr b="0" i="0" lang="en-GB" sz="900" u="none" cap="none" strike="noStrike">
                <a:solidFill>
                  <a:schemeClr val="lt1"/>
                </a:solidFill>
                <a:latin typeface="Trebuchet MS"/>
                <a:ea typeface="Trebuchet MS"/>
                <a:cs typeface="Trebuchet MS"/>
                <a:sym typeface="Trebuchet MS"/>
              </a:rPr>
              <a:t>This term we are learning to use resources safely and responsibly. We will also begin to learn how to use different textures and materials in our creations. Another focus will be discussing what we have made and what we could add to it to make it even better.</a:t>
            </a:r>
            <a:endParaRPr b="0" i="0" sz="900" u="none" cap="none" strike="noStrike">
              <a:solidFill>
                <a:schemeClr val="lt1"/>
              </a:solidFill>
              <a:latin typeface="Trebuchet MS"/>
              <a:ea typeface="Trebuchet MS"/>
              <a:cs typeface="Trebuchet MS"/>
              <a:sym typeface="Trebuchet MS"/>
            </a:endParaRPr>
          </a:p>
        </p:txBody>
      </p:sp>
      <p:sp>
        <p:nvSpPr>
          <p:cNvPr id="80" name="Google Shape;80;p2"/>
          <p:cNvSpPr/>
          <p:nvPr/>
        </p:nvSpPr>
        <p:spPr>
          <a:xfrm>
            <a:off x="2965075" y="35187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0" i="0" lang="en-GB" sz="1400" u="none" cap="none" strike="noStrike">
                <a:solidFill>
                  <a:schemeClr val="lt1"/>
                </a:solidFill>
                <a:latin typeface="Trebuchet MS"/>
                <a:ea typeface="Trebuchet MS"/>
                <a:cs typeface="Trebuchet MS"/>
                <a:sym typeface="Trebuchet MS"/>
              </a:rPr>
              <a:t>PSHE</a:t>
            </a:r>
            <a:endParaRPr b="0" i="0" sz="1400" u="none" cap="none" strike="noStrike">
              <a:solidFill>
                <a:schemeClr val="lt1"/>
              </a:solidFill>
              <a:latin typeface="Trebuchet MS"/>
              <a:ea typeface="Trebuchet MS"/>
              <a:cs typeface="Trebuchet MS"/>
              <a:sym typeface="Trebuchet MS"/>
            </a:endParaRPr>
          </a:p>
        </p:txBody>
      </p:sp>
      <p:sp>
        <p:nvSpPr>
          <p:cNvPr id="81" name="Google Shape;81;p2"/>
          <p:cNvSpPr/>
          <p:nvPr/>
        </p:nvSpPr>
        <p:spPr>
          <a:xfrm>
            <a:off x="2920300" y="959200"/>
            <a:ext cx="1949700" cy="15183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00000"/>
              </a:lnSpc>
              <a:spcBef>
                <a:spcPts val="0"/>
              </a:spcBef>
              <a:spcAft>
                <a:spcPts val="0"/>
              </a:spcAft>
              <a:buClr>
                <a:srgbClr val="000000"/>
              </a:buClr>
              <a:buSzPts val="600"/>
              <a:buFont typeface="Arial"/>
              <a:buNone/>
            </a:pPr>
            <a:r>
              <a:rPr b="0" i="0" lang="en-GB" sz="900" u="none" cap="none" strike="noStrike">
                <a:solidFill>
                  <a:schemeClr val="lt1"/>
                </a:solidFill>
                <a:latin typeface="Trebuchet MS"/>
                <a:ea typeface="Trebuchet MS"/>
                <a:cs typeface="Trebuchet MS"/>
                <a:sym typeface="Trebuchet MS"/>
              </a:rPr>
              <a:t>Our topic this term is ‘</a:t>
            </a:r>
            <a:r>
              <a:rPr lang="en-GB" sz="900">
                <a:solidFill>
                  <a:schemeClr val="lt1"/>
                </a:solidFill>
                <a:latin typeface="Trebuchet MS"/>
                <a:ea typeface="Trebuchet MS"/>
                <a:cs typeface="Trebuchet MS"/>
                <a:sym typeface="Trebuchet MS"/>
              </a:rPr>
              <a:t>All about me</a:t>
            </a:r>
            <a:r>
              <a:rPr b="0" i="0" lang="en-GB" sz="900" u="none" cap="none" strike="noStrike">
                <a:solidFill>
                  <a:schemeClr val="lt1"/>
                </a:solidFill>
                <a:latin typeface="Trebuchet MS"/>
                <a:ea typeface="Trebuchet MS"/>
                <a:cs typeface="Trebuchet MS"/>
                <a:sym typeface="Trebuchet MS"/>
              </a:rPr>
              <a:t>’. We are looking at how we are all different and celebrating the things that we are good at as individuals. </a:t>
            </a:r>
            <a:endParaRPr b="0" i="0" sz="900" u="none" cap="none" strike="noStrike">
              <a:solidFill>
                <a:schemeClr val="lt1"/>
              </a:solidFill>
              <a:latin typeface="Trebuchet MS"/>
              <a:ea typeface="Trebuchet MS"/>
              <a:cs typeface="Trebuchet MS"/>
              <a:sym typeface="Trebuchet MS"/>
            </a:endParaRPr>
          </a:p>
        </p:txBody>
      </p:sp>
      <p:sp>
        <p:nvSpPr>
          <p:cNvPr id="82" name="Google Shape;82;p2"/>
          <p:cNvSpPr/>
          <p:nvPr/>
        </p:nvSpPr>
        <p:spPr>
          <a:xfrm>
            <a:off x="5078600" y="959300"/>
            <a:ext cx="1949700" cy="15183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rtl="0" algn="just">
              <a:spcBef>
                <a:spcPts val="0"/>
              </a:spcBef>
              <a:spcAft>
                <a:spcPts val="0"/>
              </a:spcAft>
              <a:buClr>
                <a:schemeClr val="dk1"/>
              </a:buClr>
              <a:buSzPts val="1100"/>
              <a:buFont typeface="Arial"/>
              <a:buNone/>
            </a:pPr>
            <a:r>
              <a:rPr lang="en-GB" sz="900">
                <a:solidFill>
                  <a:schemeClr val="lt1"/>
                </a:solidFill>
                <a:latin typeface="Trebuchet MS"/>
                <a:ea typeface="Trebuchet MS"/>
                <a:cs typeface="Trebuchet MS"/>
                <a:sym typeface="Trebuchet MS"/>
              </a:rPr>
              <a:t>We will start the year by exploring different sounds that our own bodies can create, such as singing/talking/chanting and body percussion &amp; using our voices to copy short rhythmic patterns and simple songs.</a:t>
            </a:r>
            <a:endParaRPr i="0" sz="650" u="none" cap="none" strike="noStrike">
              <a:solidFill>
                <a:schemeClr val="lt1"/>
              </a:solidFill>
              <a:latin typeface="Trebuchet MS"/>
              <a:ea typeface="Trebuchet MS"/>
              <a:cs typeface="Trebuchet MS"/>
              <a:sym typeface="Trebuchet MS"/>
            </a:endParaRPr>
          </a:p>
        </p:txBody>
      </p:sp>
      <p:sp>
        <p:nvSpPr>
          <p:cNvPr id="83" name="Google Shape;83;p2"/>
          <p:cNvSpPr/>
          <p:nvPr/>
        </p:nvSpPr>
        <p:spPr>
          <a:xfrm>
            <a:off x="1587100" y="272507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1" i="0" lang="en-GB" sz="1300" u="none" cap="none" strike="noStrike">
                <a:solidFill>
                  <a:schemeClr val="lt1"/>
                </a:solidFill>
                <a:latin typeface="Trebuchet MS"/>
                <a:ea typeface="Trebuchet MS"/>
                <a:cs typeface="Trebuchet MS"/>
                <a:sym typeface="Trebuchet MS"/>
              </a:rPr>
              <a:t>Voluntary contribution </a:t>
            </a:r>
            <a:endParaRPr b="0" i="0" sz="1400" u="none" cap="none" strike="noStrike">
              <a:solidFill>
                <a:srgbClr val="000000"/>
              </a:solidFill>
              <a:latin typeface="Trebuchet MS"/>
              <a:ea typeface="Trebuchet MS"/>
              <a:cs typeface="Trebuchet MS"/>
              <a:sym typeface="Trebuchet MS"/>
            </a:endParaRPr>
          </a:p>
        </p:txBody>
      </p:sp>
      <p:sp>
        <p:nvSpPr>
          <p:cNvPr id="84" name="Google Shape;84;p2"/>
          <p:cNvSpPr/>
          <p:nvPr/>
        </p:nvSpPr>
        <p:spPr>
          <a:xfrm>
            <a:off x="762011" y="3275650"/>
            <a:ext cx="3677100" cy="15183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00000"/>
              </a:lnSpc>
              <a:spcBef>
                <a:spcPts val="0"/>
              </a:spcBef>
              <a:spcAft>
                <a:spcPts val="0"/>
              </a:spcAft>
              <a:buClr>
                <a:schemeClr val="dk1"/>
              </a:buClr>
              <a:buSzPts val="600"/>
              <a:buFont typeface="Arial"/>
              <a:buNone/>
            </a:pPr>
            <a:r>
              <a:rPr b="0" i="0" lang="en-GB" sz="900" u="none" cap="none" strike="noStrike">
                <a:solidFill>
                  <a:schemeClr val="lt1"/>
                </a:solidFill>
                <a:latin typeface="Trebuchet MS"/>
                <a:ea typeface="Trebuchet MS"/>
                <a:cs typeface="Trebuchet MS"/>
                <a:sym typeface="Trebuchet MS"/>
              </a:rPr>
              <a:t>Any clean recycling can be brought into school to support pupil’s creation and imaginative play. We would also love your support in contributing £1 per week to the Reception Fund. This enables us to buy a few extras eg ingredients for making playdough or resources to support a theme. If you are able to contribute, you can do this weekly, termly or for the whole year. We thank you very much in advance for your assistance.</a:t>
            </a:r>
            <a:endParaRPr sz="900">
              <a:solidFill>
                <a:schemeClr val="lt1"/>
              </a:solidFill>
              <a:latin typeface="Trebuchet MS"/>
              <a:ea typeface="Trebuchet MS"/>
              <a:cs typeface="Trebuchet MS"/>
              <a:sym typeface="Trebuchet MS"/>
            </a:endParaRPr>
          </a:p>
          <a:p>
            <a:pPr indent="0" lvl="0" marL="0" marR="0" rtl="0" algn="just">
              <a:lnSpc>
                <a:spcPct val="100000"/>
              </a:lnSpc>
              <a:spcBef>
                <a:spcPts val="0"/>
              </a:spcBef>
              <a:spcAft>
                <a:spcPts val="0"/>
              </a:spcAft>
              <a:buClr>
                <a:schemeClr val="dk1"/>
              </a:buClr>
              <a:buSzPts val="600"/>
              <a:buFont typeface="Arial"/>
              <a:buNone/>
            </a:pPr>
            <a:r>
              <a:rPr b="0" i="0" lang="en-GB" sz="900" u="none" cap="none" strike="noStrike">
                <a:solidFill>
                  <a:schemeClr val="lt1"/>
                </a:solidFill>
                <a:latin typeface="Trebuchet MS"/>
                <a:ea typeface="Trebuchet MS"/>
                <a:cs typeface="Trebuchet MS"/>
                <a:sym typeface="Trebuchet MS"/>
              </a:rPr>
              <a:t>This payment will be made available on Arbor next week. </a:t>
            </a:r>
            <a:endParaRPr b="0" i="0" sz="900" u="none" cap="none" strike="noStrike">
              <a:solidFill>
                <a:schemeClr val="lt1"/>
              </a:solidFill>
              <a:latin typeface="Trebuchet MS"/>
              <a:ea typeface="Trebuchet MS"/>
              <a:cs typeface="Trebuchet MS"/>
              <a:sym typeface="Trebuchet MS"/>
            </a:endParaRPr>
          </a:p>
        </p:txBody>
      </p:sp>
      <p:sp>
        <p:nvSpPr>
          <p:cNvPr id="85" name="Google Shape;85;p2"/>
          <p:cNvSpPr/>
          <p:nvPr/>
        </p:nvSpPr>
        <p:spPr>
          <a:xfrm>
            <a:off x="5078600" y="35187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0" i="0" lang="en-GB" sz="1400" u="none" cap="none" strike="noStrike">
                <a:solidFill>
                  <a:schemeClr val="lt1"/>
                </a:solidFill>
                <a:latin typeface="Trebuchet MS"/>
                <a:ea typeface="Trebuchet MS"/>
                <a:cs typeface="Trebuchet MS"/>
                <a:sym typeface="Trebuchet MS"/>
              </a:rPr>
              <a:t>Music</a:t>
            </a:r>
            <a:endParaRPr b="0" i="0" sz="1400" u="none" cap="none" strike="noStrike">
              <a:solidFill>
                <a:schemeClr val="lt1"/>
              </a:solidFill>
              <a:latin typeface="Trebuchet MS"/>
              <a:ea typeface="Trebuchet MS"/>
              <a:cs typeface="Trebuchet MS"/>
              <a:sym typeface="Trebuchet MS"/>
            </a:endParaRPr>
          </a:p>
        </p:txBody>
      </p:sp>
      <p:sp>
        <p:nvSpPr>
          <p:cNvPr id="86" name="Google Shape;86;p2"/>
          <p:cNvSpPr/>
          <p:nvPr/>
        </p:nvSpPr>
        <p:spPr>
          <a:xfrm>
            <a:off x="5033900" y="3196950"/>
            <a:ext cx="1949700" cy="15183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just">
              <a:lnSpc>
                <a:spcPct val="115000"/>
              </a:lnSpc>
              <a:spcBef>
                <a:spcPts val="0"/>
              </a:spcBef>
              <a:spcAft>
                <a:spcPts val="0"/>
              </a:spcAft>
              <a:buClr>
                <a:schemeClr val="dk1"/>
              </a:buClr>
              <a:buSzPts val="1100"/>
              <a:buFont typeface="Arial"/>
              <a:buNone/>
            </a:pPr>
            <a:r>
              <a:rPr b="0" i="0" lang="en-GB" sz="900" u="none" cap="none" strike="noStrike">
                <a:solidFill>
                  <a:schemeClr val="lt1"/>
                </a:solidFill>
                <a:latin typeface="Trebuchet MS"/>
                <a:ea typeface="Trebuchet MS"/>
                <a:cs typeface="Trebuchet MS"/>
                <a:sym typeface="Trebuchet MS"/>
              </a:rPr>
              <a:t>Please support your child with dressing independently and being able to put on their shoes. We would also encourage you to read daily with your child and access the phonic resources. </a:t>
            </a:r>
            <a:endParaRPr b="0" i="0" sz="900" u="none" cap="none" strike="noStrike">
              <a:solidFill>
                <a:schemeClr val="lt1"/>
              </a:solidFill>
              <a:latin typeface="Trebuchet MS"/>
              <a:ea typeface="Trebuchet MS"/>
              <a:cs typeface="Trebuchet MS"/>
              <a:sym typeface="Trebuchet MS"/>
            </a:endParaRPr>
          </a:p>
          <a:p>
            <a:pPr indent="0" lvl="0" marL="0" marR="0" rtl="0" algn="l">
              <a:lnSpc>
                <a:spcPct val="115000"/>
              </a:lnSpc>
              <a:spcBef>
                <a:spcPts val="0"/>
              </a:spcBef>
              <a:spcAft>
                <a:spcPts val="0"/>
              </a:spcAft>
              <a:buClr>
                <a:srgbClr val="000000"/>
              </a:buClr>
              <a:buSzPts val="600"/>
              <a:buFont typeface="Arial"/>
              <a:buNone/>
            </a:pPr>
            <a:r>
              <a:t/>
            </a:r>
            <a:endParaRPr b="0" i="0" sz="600" u="none" cap="none" strike="noStrike">
              <a:solidFill>
                <a:schemeClr val="lt1"/>
              </a:solidFill>
              <a:latin typeface="Arial"/>
              <a:ea typeface="Arial"/>
              <a:cs typeface="Arial"/>
              <a:sym typeface="Arial"/>
            </a:endParaRPr>
          </a:p>
        </p:txBody>
      </p:sp>
      <p:sp>
        <p:nvSpPr>
          <p:cNvPr id="87" name="Google Shape;87;p2"/>
          <p:cNvSpPr/>
          <p:nvPr/>
        </p:nvSpPr>
        <p:spPr>
          <a:xfrm>
            <a:off x="7201650" y="461975"/>
            <a:ext cx="1267800" cy="3153000"/>
          </a:xfrm>
          <a:prstGeom prst="roundRect">
            <a:avLst>
              <a:gd fmla="val 16667" name="adj"/>
            </a:avLst>
          </a:prstGeom>
          <a:solidFill>
            <a:srgbClr val="1C4587"/>
          </a:solidFill>
          <a:ln cap="flat" cmpd="sng" w="76200">
            <a:solidFill>
              <a:srgbClr val="C9DAF8"/>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0" i="0" lang="en-GB" sz="1200" u="none" cap="none" strike="noStrike">
                <a:solidFill>
                  <a:schemeClr val="lt1"/>
                </a:solidFill>
                <a:latin typeface="Trebuchet MS"/>
                <a:ea typeface="Trebuchet MS"/>
                <a:cs typeface="Trebuchet MS"/>
                <a:sym typeface="Trebuchet MS"/>
              </a:rPr>
              <a:t>Key dates:</a:t>
            </a:r>
            <a:endParaRPr b="0" i="0" sz="1200" u="none" cap="none" strike="noStrike">
              <a:solidFill>
                <a:schemeClr val="lt1"/>
              </a:solidFill>
              <a:latin typeface="Trebuchet MS"/>
              <a:ea typeface="Trebuchet MS"/>
              <a:cs typeface="Trebuchet MS"/>
              <a:sym typeface="Trebuchet MS"/>
            </a:endParaRPr>
          </a:p>
          <a:p>
            <a:pPr indent="0" lvl="0" marL="0" marR="0" rtl="0" algn="l">
              <a:lnSpc>
                <a:spcPct val="100000"/>
              </a:lnSpc>
              <a:spcBef>
                <a:spcPts val="0"/>
              </a:spcBef>
              <a:spcAft>
                <a:spcPts val="0"/>
              </a:spcAft>
              <a:buClr>
                <a:srgbClr val="000000"/>
              </a:buClr>
              <a:buSzPts val="1100"/>
              <a:buFont typeface="Arial"/>
              <a:buNone/>
            </a:pPr>
            <a:r>
              <a:t/>
            </a:r>
            <a:endParaRPr b="0" i="0" sz="1200" u="none" cap="none" strike="noStrike">
              <a:solidFill>
                <a:schemeClr val="lt1"/>
              </a:solidFill>
              <a:latin typeface="Trebuchet MS"/>
              <a:ea typeface="Trebuchet MS"/>
              <a:cs typeface="Trebuchet MS"/>
              <a:sym typeface="Trebuchet MS"/>
            </a:endParaRPr>
          </a:p>
          <a:p>
            <a:pPr indent="0" lvl="0" marL="0" marR="0" rtl="0" algn="ctr">
              <a:lnSpc>
                <a:spcPct val="100000"/>
              </a:lnSpc>
              <a:spcBef>
                <a:spcPts val="0"/>
              </a:spcBef>
              <a:spcAft>
                <a:spcPts val="0"/>
              </a:spcAft>
              <a:buClr>
                <a:srgbClr val="000000"/>
              </a:buClr>
              <a:buSzPts val="1100"/>
              <a:buFont typeface="Arial"/>
              <a:buNone/>
            </a:pPr>
            <a:r>
              <a:rPr lang="en-GB" sz="900">
                <a:solidFill>
                  <a:schemeClr val="lt1"/>
                </a:solidFill>
                <a:latin typeface="Trebuchet MS"/>
                <a:ea typeface="Trebuchet MS"/>
                <a:cs typeface="Trebuchet MS"/>
                <a:sym typeface="Trebuchet MS"/>
              </a:rPr>
              <a:t>EYFS information workshop - 18.09 </a:t>
            </a:r>
            <a:endParaRPr b="0" i="0" sz="1100" u="none" cap="none" strike="noStrike">
              <a:solidFill>
                <a:schemeClr val="lt1"/>
              </a:solidFill>
              <a:latin typeface="Trebuchet MS"/>
              <a:ea typeface="Trebuchet MS"/>
              <a:cs typeface="Trebuchet MS"/>
              <a:sym typeface="Trebuchet MS"/>
            </a:endParaRPr>
          </a:p>
          <a:p>
            <a:pPr indent="0" lvl="0" marL="0" rtl="0" algn="l">
              <a:spcBef>
                <a:spcPts val="0"/>
              </a:spcBef>
              <a:spcAft>
                <a:spcPts val="0"/>
              </a:spcAft>
              <a:buClr>
                <a:schemeClr val="dk1"/>
              </a:buClr>
              <a:buSzPts val="1900"/>
              <a:buFont typeface="Arial"/>
              <a:buNone/>
            </a:pPr>
            <a:r>
              <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rPr lang="en-GB" sz="900">
                <a:solidFill>
                  <a:schemeClr val="lt1"/>
                </a:solidFill>
                <a:latin typeface="Trebuchet MS"/>
                <a:ea typeface="Trebuchet MS"/>
                <a:cs typeface="Trebuchet MS"/>
                <a:sym typeface="Trebuchet MS"/>
              </a:rPr>
              <a:t>Flu Vaccination: 26.09</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rPr lang="en-GB" sz="900">
                <a:solidFill>
                  <a:schemeClr val="lt1"/>
                </a:solidFill>
                <a:latin typeface="Trebuchet MS"/>
                <a:ea typeface="Trebuchet MS"/>
                <a:cs typeface="Trebuchet MS"/>
                <a:sym typeface="Trebuchet MS"/>
              </a:rPr>
              <a:t>Get Active fitness event: </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rPr lang="en-GB" sz="900">
                <a:solidFill>
                  <a:schemeClr val="lt1"/>
                </a:solidFill>
                <a:latin typeface="Trebuchet MS"/>
                <a:ea typeface="Trebuchet MS"/>
                <a:cs typeface="Trebuchet MS"/>
                <a:sym typeface="Trebuchet MS"/>
              </a:rPr>
              <a:t>27.09 </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rPr lang="en-GB" sz="900">
                <a:solidFill>
                  <a:schemeClr val="lt1"/>
                </a:solidFill>
                <a:latin typeface="Trebuchet MS"/>
                <a:ea typeface="Trebuchet MS"/>
                <a:cs typeface="Trebuchet MS"/>
                <a:sym typeface="Trebuchet MS"/>
              </a:rPr>
              <a:t>Parent Forum: 21.10</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rPr lang="en-GB" sz="900">
                <a:solidFill>
                  <a:schemeClr val="lt1"/>
                </a:solidFill>
                <a:latin typeface="Trebuchet MS"/>
                <a:ea typeface="Trebuchet MS"/>
                <a:cs typeface="Trebuchet MS"/>
                <a:sym typeface="Trebuchet MS"/>
              </a:rPr>
              <a:t>Black Cultural evening: 24.10 </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t/>
            </a:r>
            <a:endParaRPr sz="900">
              <a:solidFill>
                <a:schemeClr val="lt1"/>
              </a:solidFill>
              <a:latin typeface="Trebuchet MS"/>
              <a:ea typeface="Trebuchet MS"/>
              <a:cs typeface="Trebuchet MS"/>
              <a:sym typeface="Trebuchet MS"/>
            </a:endParaRPr>
          </a:p>
          <a:p>
            <a:pPr indent="0" lvl="0" marL="0" rtl="0" algn="ctr">
              <a:spcBef>
                <a:spcPts val="0"/>
              </a:spcBef>
              <a:spcAft>
                <a:spcPts val="0"/>
              </a:spcAft>
              <a:buClr>
                <a:schemeClr val="dk1"/>
              </a:buClr>
              <a:buSzPts val="1900"/>
              <a:buFont typeface="Arial"/>
              <a:buNone/>
            </a:pPr>
            <a:r>
              <a:rPr lang="en-GB" sz="900">
                <a:solidFill>
                  <a:schemeClr val="lt1"/>
                </a:solidFill>
                <a:latin typeface="Trebuchet MS"/>
                <a:ea typeface="Trebuchet MS"/>
                <a:cs typeface="Trebuchet MS"/>
                <a:sym typeface="Trebuchet MS"/>
              </a:rPr>
              <a:t>End of half term 25.10 3:30pm </a:t>
            </a:r>
            <a:endParaRPr sz="1100">
              <a:solidFill>
                <a:schemeClr val="lt1"/>
              </a:solidFill>
              <a:latin typeface="Trebuchet MS"/>
              <a:ea typeface="Trebuchet MS"/>
              <a:cs typeface="Trebuchet MS"/>
              <a:sym typeface="Trebuchet MS"/>
            </a:endParaRPr>
          </a:p>
          <a:p>
            <a:pPr indent="0" lvl="0" marL="0" marR="0" rtl="0" algn="ctr">
              <a:lnSpc>
                <a:spcPct val="100000"/>
              </a:lnSpc>
              <a:spcBef>
                <a:spcPts val="0"/>
              </a:spcBef>
              <a:spcAft>
                <a:spcPts val="0"/>
              </a:spcAft>
              <a:buClr>
                <a:srgbClr val="000000"/>
              </a:buClr>
              <a:buSzPts val="1100"/>
              <a:buFont typeface="Arial"/>
              <a:buNone/>
            </a:pPr>
            <a:r>
              <a:t/>
            </a:r>
            <a:endParaRPr b="0" i="0" sz="1100" u="none" cap="none" strike="noStrike">
              <a:solidFill>
                <a:schemeClr val="lt1"/>
              </a:solidFill>
              <a:latin typeface="Trebuchet MS"/>
              <a:ea typeface="Trebuchet MS"/>
              <a:cs typeface="Trebuchet MS"/>
              <a:sym typeface="Trebuchet MS"/>
            </a:endParaRPr>
          </a:p>
          <a:p>
            <a:pPr indent="0" lvl="0" marL="0" marR="0" rtl="0" algn="l">
              <a:lnSpc>
                <a:spcPct val="100000"/>
              </a:lnSpc>
              <a:spcBef>
                <a:spcPts val="0"/>
              </a:spcBef>
              <a:spcAft>
                <a:spcPts val="0"/>
              </a:spcAft>
              <a:buClr>
                <a:srgbClr val="000000"/>
              </a:buClr>
              <a:buSzPts val="1100"/>
              <a:buFont typeface="Arial"/>
              <a:buNone/>
            </a:pPr>
            <a:r>
              <a:rPr b="0" i="0" lang="en-GB" sz="900" u="none" cap="none" strike="noStrike">
                <a:solidFill>
                  <a:schemeClr val="lt1"/>
                </a:solidFill>
                <a:latin typeface="Trebuchet MS"/>
                <a:ea typeface="Trebuchet MS"/>
                <a:cs typeface="Trebuchet MS"/>
                <a:sym typeface="Trebuchet MS"/>
              </a:rPr>
              <a:t> </a:t>
            </a:r>
            <a:endParaRPr b="0" i="0" sz="900" u="none" cap="none" strike="noStrike">
              <a:solidFill>
                <a:schemeClr val="lt1"/>
              </a:solidFill>
              <a:latin typeface="Trebuchet MS"/>
              <a:ea typeface="Trebuchet MS"/>
              <a:cs typeface="Trebuchet MS"/>
              <a:sym typeface="Trebuchet MS"/>
            </a:endParaRPr>
          </a:p>
          <a:p>
            <a:pPr indent="0" lvl="0" marL="0" marR="0" rtl="0" algn="l">
              <a:lnSpc>
                <a:spcPct val="100000"/>
              </a:lnSpc>
              <a:spcBef>
                <a:spcPts val="0"/>
              </a:spcBef>
              <a:spcAft>
                <a:spcPts val="0"/>
              </a:spcAft>
              <a:buClr>
                <a:schemeClr val="dk1"/>
              </a:buClr>
              <a:buSzPts val="1900"/>
              <a:buFont typeface="Arial"/>
              <a:buNone/>
            </a:pPr>
            <a:r>
              <a:t/>
            </a:r>
            <a:endParaRPr b="0" i="0" sz="100" u="none" cap="none" strike="noStrike">
              <a:solidFill>
                <a:schemeClr val="lt1"/>
              </a:solidFill>
              <a:latin typeface="Trebuchet MS"/>
              <a:ea typeface="Trebuchet MS"/>
              <a:cs typeface="Trebuchet MS"/>
              <a:sym typeface="Trebuchet MS"/>
            </a:endParaRPr>
          </a:p>
        </p:txBody>
      </p:sp>
      <p:pic>
        <p:nvPicPr>
          <p:cNvPr descr="Sudbourne Primary School (Fees &amp; Reviews) England, Lambeth, London, United  Kingdom, Hayter Road" id="88" name="Google Shape;88;p2"/>
          <p:cNvPicPr preferRelativeResize="0"/>
          <p:nvPr/>
        </p:nvPicPr>
        <p:blipFill rotWithShape="1">
          <a:blip r:embed="rId3">
            <a:alphaModFix/>
          </a:blip>
          <a:srcRect b="0" l="0" r="0" t="0"/>
          <a:stretch/>
        </p:blipFill>
        <p:spPr>
          <a:xfrm>
            <a:off x="7275038" y="3614850"/>
            <a:ext cx="1267875" cy="1100400"/>
          </a:xfrm>
          <a:prstGeom prst="rect">
            <a:avLst/>
          </a:prstGeom>
          <a:noFill/>
          <a:ln>
            <a:noFill/>
          </a:ln>
        </p:spPr>
      </p:pic>
      <p:sp>
        <p:nvSpPr>
          <p:cNvPr id="89" name="Google Shape;89;p2"/>
          <p:cNvSpPr/>
          <p:nvPr/>
        </p:nvSpPr>
        <p:spPr>
          <a:xfrm>
            <a:off x="5123300" y="2659125"/>
            <a:ext cx="1860300" cy="425700"/>
          </a:xfrm>
          <a:prstGeom prst="roundRect">
            <a:avLst>
              <a:gd fmla="val 16667" name="adj"/>
            </a:avLst>
          </a:prstGeom>
          <a:solidFill>
            <a:srgbClr val="1C4587"/>
          </a:solidFill>
          <a:ln cap="flat" cmpd="sng" w="38100">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0" i="0" lang="en-GB" sz="1400" u="none" cap="none" strike="noStrike">
                <a:solidFill>
                  <a:schemeClr val="lt1"/>
                </a:solidFill>
                <a:latin typeface="Trebuchet MS"/>
                <a:ea typeface="Trebuchet MS"/>
                <a:cs typeface="Trebuchet MS"/>
                <a:sym typeface="Trebuchet MS"/>
              </a:rPr>
              <a:t>Support at home</a:t>
            </a:r>
            <a:endParaRPr b="0" i="0" sz="1400" u="none" cap="none" strike="noStrike">
              <a:solidFill>
                <a:schemeClr val="lt1"/>
              </a:solidFill>
              <a:latin typeface="Trebuchet MS"/>
              <a:ea typeface="Trebuchet MS"/>
              <a:cs typeface="Trebuchet MS"/>
              <a:sym typeface="Trebuchet MS"/>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Rachael Rees</dc:creator>
</cp:coreProperties>
</file>